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7"/>
  </p:notesMasterIdLst>
  <p:sldIdLst>
    <p:sldId id="269" r:id="rId2"/>
    <p:sldId id="264" r:id="rId3"/>
    <p:sldId id="273" r:id="rId4"/>
    <p:sldId id="594" r:id="rId5"/>
    <p:sldId id="595" r:id="rId6"/>
    <p:sldId id="635" r:id="rId7"/>
    <p:sldId id="596" r:id="rId8"/>
    <p:sldId id="597" r:id="rId9"/>
    <p:sldId id="598" r:id="rId10"/>
    <p:sldId id="600" r:id="rId11"/>
    <p:sldId id="613" r:id="rId12"/>
    <p:sldId id="614" r:id="rId13"/>
    <p:sldId id="605" r:id="rId14"/>
    <p:sldId id="641" r:id="rId15"/>
    <p:sldId id="642" r:id="rId16"/>
    <p:sldId id="643" r:id="rId17"/>
    <p:sldId id="602" r:id="rId18"/>
    <p:sldId id="606" r:id="rId19"/>
    <p:sldId id="608" r:id="rId20"/>
    <p:sldId id="609" r:id="rId21"/>
    <p:sldId id="610" r:id="rId22"/>
    <p:sldId id="611" r:id="rId23"/>
    <p:sldId id="612" r:id="rId24"/>
    <p:sldId id="593" r:id="rId25"/>
    <p:sldId id="652" r:id="rId26"/>
    <p:sldId id="604" r:id="rId27"/>
    <p:sldId id="646" r:id="rId28"/>
    <p:sldId id="647" r:id="rId29"/>
    <p:sldId id="648" r:id="rId30"/>
    <p:sldId id="649" r:id="rId31"/>
    <p:sldId id="627" r:id="rId32"/>
    <p:sldId id="624" r:id="rId33"/>
    <p:sldId id="650" r:id="rId34"/>
    <p:sldId id="651" r:id="rId35"/>
    <p:sldId id="615" r:id="rId36"/>
    <p:sldId id="616" r:id="rId37"/>
    <p:sldId id="625" r:id="rId38"/>
    <p:sldId id="626" r:id="rId39"/>
    <p:sldId id="644" r:id="rId40"/>
    <p:sldId id="645" r:id="rId41"/>
    <p:sldId id="628" r:id="rId42"/>
    <p:sldId id="634" r:id="rId43"/>
    <p:sldId id="633" r:id="rId44"/>
    <p:sldId id="653" r:id="rId45"/>
    <p:sldId id="636" r:id="rId46"/>
    <p:sldId id="316" r:id="rId47"/>
    <p:sldId id="654" r:id="rId48"/>
    <p:sldId id="655" r:id="rId49"/>
    <p:sldId id="657" r:id="rId50"/>
    <p:sldId id="656" r:id="rId51"/>
    <p:sldId id="658" r:id="rId52"/>
    <p:sldId id="659" r:id="rId53"/>
    <p:sldId id="617" r:id="rId54"/>
    <p:sldId id="618" r:id="rId55"/>
    <p:sldId id="621" r:id="rId56"/>
    <p:sldId id="622" r:id="rId57"/>
    <p:sldId id="619" r:id="rId58"/>
    <p:sldId id="629" r:id="rId59"/>
    <p:sldId id="599" r:id="rId60"/>
    <p:sldId id="630" r:id="rId61"/>
    <p:sldId id="601" r:id="rId62"/>
    <p:sldId id="623" r:id="rId63"/>
    <p:sldId id="631" r:id="rId64"/>
    <p:sldId id="632" r:id="rId65"/>
    <p:sldId id="279" r:id="rId66"/>
  </p:sldIdLst>
  <p:sldSz cx="12192000" cy="6858000"/>
  <p:notesSz cx="6858000" cy="9144000"/>
  <p:embeddedFontLst>
    <p:embeddedFont>
      <p:font typeface="NanumSquareOTF ExtraBold" panose="020B0600000101010101" pitchFamily="34" charset="-127"/>
      <p:bold r:id="rId68"/>
    </p:embeddedFont>
    <p:embeddedFont>
      <p:font typeface="NanumSquareOTF Light" panose="020B0600000101010101" pitchFamily="34" charset="-127"/>
      <p:regular r:id="rId69"/>
    </p:embeddedFont>
    <p:embeddedFont>
      <p:font typeface="나눔스퀘어OTF" panose="020B0600000101010101" pitchFamily="34" charset="-127"/>
      <p:regular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0" autoAdjust="0"/>
    <p:restoredTop sz="70000" autoAdjust="0"/>
  </p:normalViewPr>
  <p:slideViewPr>
    <p:cSldViewPr snapToGrid="0" showGuides="1">
      <p:cViewPr varScale="1">
        <p:scale>
          <a:sx n="69" d="100"/>
          <a:sy n="69" d="100"/>
        </p:scale>
        <p:origin x="1449" y="3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BDA29A8C-D5D3-4EFB-8856-C08081B6C989}" type="datetimeFigureOut">
              <a:rPr lang="ko-KR" altLang="en-US" smtClean="0"/>
              <a:pPr/>
              <a:t>2022-08-24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C4282640-2C8F-41DB-BC06-405F350BE69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93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API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이게 대체 무슨 말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533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 err="1"/>
              <a:t>싱글스레드</a:t>
            </a:r>
            <a:endParaRPr lang="en-US" altLang="ko-KR" dirty="0"/>
          </a:p>
          <a:p>
            <a:r>
              <a:rPr lang="ko-KR" altLang="en-US" dirty="0"/>
              <a:t>엄밀히 말하면 싱글 스레드는 아니지만</a:t>
            </a:r>
            <a:r>
              <a:rPr lang="en-US" altLang="ko-KR" dirty="0"/>
              <a:t>, </a:t>
            </a:r>
            <a:r>
              <a:rPr lang="ko-KR" altLang="en-US" dirty="0"/>
              <a:t>다룰 수 있는 스레드가 하나</a:t>
            </a:r>
            <a:endParaRPr lang="en-US" altLang="ko-KR" dirty="0"/>
          </a:p>
          <a:p>
            <a:r>
              <a:rPr lang="ko-KR" altLang="en-US" dirty="0"/>
              <a:t>프로그래밍 난이도가 쉬우며 </a:t>
            </a:r>
            <a:r>
              <a:rPr lang="en-US" altLang="ko-KR" dirty="0" err="1"/>
              <a:t>cpu</a:t>
            </a:r>
            <a:r>
              <a:rPr lang="ko-KR" altLang="en-US" dirty="0"/>
              <a:t>와 메모리 자원 적게 사용 장점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쉽고 편하고 빠른 장점 </a:t>
            </a:r>
            <a:r>
              <a:rPr lang="en-US" altLang="ko-KR" dirty="0"/>
              <a:t>=&gt; </a:t>
            </a:r>
            <a:r>
              <a:rPr lang="ko-KR" altLang="en-US" dirty="0"/>
              <a:t>복잡한 연산 능력은 자바에게 떨어진다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257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노드의 특징을 식당에 비유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싱글스레드는</a:t>
            </a:r>
            <a:r>
              <a:rPr lang="ko-KR" altLang="en-US" dirty="0"/>
              <a:t> 점원 한 명에 비유 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인건비가 덜 드는 장점을 이용하며</a:t>
            </a:r>
            <a:r>
              <a:rPr lang="en-US" altLang="ko-KR" dirty="0"/>
              <a:t>, </a:t>
            </a:r>
            <a:r>
              <a:rPr lang="ko-KR" altLang="en-US" dirty="0"/>
              <a:t>매장을 원활하게 돌리기 위해선 점원을 잘 이용해야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사진과 같이 </a:t>
            </a:r>
            <a:r>
              <a:rPr lang="en-US" altLang="ko-KR" dirty="0"/>
              <a:t>1</a:t>
            </a:r>
            <a:r>
              <a:rPr lang="ko-KR" altLang="en-US" dirty="0"/>
              <a:t>번고객이 요리를 받기 전까지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 고객이 대기를 하는 상황은 비효율적임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사진과 같이 효율적으로 돌리는 방법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호출스택</a:t>
            </a:r>
            <a:r>
              <a:rPr lang="ko-KR" altLang="en-US" dirty="0"/>
              <a:t> 이벤트루프를 알아보자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90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Node.js</a:t>
            </a:r>
            <a:r>
              <a:rPr lang="ko-KR" altLang="en-US" dirty="0"/>
              <a:t>를 알아보기 전에 </a:t>
            </a:r>
            <a:r>
              <a:rPr lang="ko-KR" altLang="en-US" dirty="0" err="1"/>
              <a:t>백엔드</a:t>
            </a:r>
            <a:r>
              <a:rPr lang="ko-KR" altLang="en-US" dirty="0"/>
              <a:t> 개발을 공부하시려는 분들이 하는 고민</a:t>
            </a:r>
            <a:r>
              <a:rPr lang="en-US" altLang="ko-KR" dirty="0"/>
              <a:t> </a:t>
            </a:r>
            <a:r>
              <a:rPr lang="ko-KR" altLang="en-US" dirty="0"/>
              <a:t>짚겠음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한국 취업시장에서는 </a:t>
            </a:r>
            <a:r>
              <a:rPr lang="en-US" altLang="ko-KR" dirty="0"/>
              <a:t>node </a:t>
            </a:r>
            <a:r>
              <a:rPr lang="en-US" altLang="ko-KR" dirty="0" err="1"/>
              <a:t>js</a:t>
            </a:r>
            <a:r>
              <a:rPr lang="en-US" altLang="ko-KR" dirty="0"/>
              <a:t>, spring boot</a:t>
            </a:r>
            <a:r>
              <a:rPr lang="ko-KR" altLang="en-US" dirty="0"/>
              <a:t>가 대부분</a:t>
            </a:r>
            <a:endParaRPr lang="en-US" altLang="ko-KR" dirty="0"/>
          </a:p>
          <a:p>
            <a:r>
              <a:rPr lang="ko-KR" altLang="en-US" dirty="0"/>
              <a:t>취업 방향 또는 개발할 서비스에 따라 결정 후 공부 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</a:t>
            </a:r>
            <a:r>
              <a:rPr lang="en-US" altLang="ko-KR" dirty="0"/>
              <a:t>JS </a:t>
            </a:r>
            <a:r>
              <a:rPr lang="ko-KR" altLang="en-US" dirty="0"/>
              <a:t>장단점과 함께 노드와 스프링의 특징을 살펴보겠음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9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871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0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Code</a:t>
            </a:r>
            <a:r>
              <a:rPr lang="ko-KR" altLang="en-US" dirty="0"/>
              <a:t>를 실행하면 </a:t>
            </a:r>
            <a:r>
              <a:rPr lang="en-US" altLang="ko-KR" dirty="0"/>
              <a:t>console </a:t>
            </a:r>
            <a:r>
              <a:rPr lang="ko-KR" altLang="en-US" dirty="0"/>
              <a:t>창에는 어떻게 나타날까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28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호출스택</a:t>
            </a:r>
            <a:r>
              <a:rPr lang="en-US" altLang="ko-KR" dirty="0"/>
              <a:t>, </a:t>
            </a:r>
            <a:r>
              <a:rPr lang="ko-KR" altLang="en-US" dirty="0"/>
              <a:t>백그라운드</a:t>
            </a:r>
            <a:r>
              <a:rPr lang="en-US" altLang="ko-KR" dirty="0"/>
              <a:t>, </a:t>
            </a:r>
            <a:r>
              <a:rPr lang="ko-KR" altLang="en-US" dirty="0"/>
              <a:t>태스크 큐까지 묶어 이벤트 루프라고 부름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비동기를 이해하기 위해서는 이벤트 루프가 어떻게 순환하는지 알 필요가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78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setTimeOut</a:t>
            </a:r>
            <a:r>
              <a:rPr lang="ko-KR" altLang="en-US" dirty="0"/>
              <a:t>은 대표적인 비동기 함수</a:t>
            </a:r>
            <a:endParaRPr lang="en-US" altLang="ko-KR" dirty="0"/>
          </a:p>
          <a:p>
            <a:r>
              <a:rPr lang="ko-KR" altLang="en-US" dirty="0"/>
              <a:t>실행됨과 동시에 타이머와 함께 </a:t>
            </a:r>
            <a:r>
              <a:rPr lang="en-US" altLang="ko-KR" dirty="0"/>
              <a:t>run </a:t>
            </a:r>
            <a:r>
              <a:rPr lang="ko-KR" altLang="en-US" dirty="0" err="1"/>
              <a:t>콜백을</a:t>
            </a:r>
            <a:r>
              <a:rPr lang="ko-KR" altLang="en-US" dirty="0"/>
              <a:t> 백그라운드로 보내고 호출 스택에서 빠짐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830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백그라운드에서 초를 세는 동안 </a:t>
            </a:r>
            <a:r>
              <a:rPr lang="en-US" altLang="ko-KR" dirty="0"/>
              <a:t>console.log </a:t>
            </a:r>
            <a:r>
              <a:rPr lang="ko-KR" altLang="en-US" dirty="0"/>
              <a:t>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192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백그라운드에서 초를 다 세면 </a:t>
            </a:r>
            <a:r>
              <a:rPr lang="en-US" altLang="ko-KR" dirty="0"/>
              <a:t>run </a:t>
            </a:r>
            <a:r>
              <a:rPr lang="ko-KR" altLang="en-US" dirty="0"/>
              <a:t>함수를 태스크 큐로 보냄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호출스택을</a:t>
            </a:r>
            <a:r>
              <a:rPr lang="ko-KR" altLang="en-US" dirty="0"/>
              <a:t> 보면 </a:t>
            </a:r>
            <a:r>
              <a:rPr lang="en-US" altLang="ko-KR" dirty="0"/>
              <a:t>main</a:t>
            </a:r>
            <a:r>
              <a:rPr lang="ko-KR" altLang="en-US" dirty="0"/>
              <a:t>까지 시행이 완료되어 완전히 </a:t>
            </a:r>
            <a:r>
              <a:rPr lang="ko-KR" altLang="en-US" dirty="0" err="1"/>
              <a:t>비어있는</a:t>
            </a:r>
            <a:r>
              <a:rPr lang="ko-KR" altLang="en-US" dirty="0"/>
              <a:t> 상태임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루프는 호출 스택이 </a:t>
            </a:r>
            <a:r>
              <a:rPr lang="ko-KR" altLang="en-US" dirty="0" err="1"/>
              <a:t>비어있으면</a:t>
            </a:r>
            <a:r>
              <a:rPr lang="ko-KR" altLang="en-US" dirty="0"/>
              <a:t> 태스크 큐에서 함수를 하나씩 가져와 호출 스택에 넣고 실행함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36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무슨 말인지 알기 위해서 자바스크립트 역사를 살펴보자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예전 웹 페이지는 정적</a:t>
            </a:r>
            <a:endParaRPr lang="en-US" altLang="ko-KR" dirty="0"/>
          </a:p>
          <a:p>
            <a:r>
              <a:rPr lang="ko-KR" altLang="en-US" dirty="0"/>
              <a:t>사용자가 접속시마다 언제나 똑같은 페이지</a:t>
            </a:r>
            <a:endParaRPr lang="en-US" altLang="ko-KR" dirty="0"/>
          </a:p>
          <a:p>
            <a:r>
              <a:rPr lang="ko-KR" altLang="en-US" dirty="0"/>
              <a:t>만들 수 있는 것</a:t>
            </a:r>
            <a:r>
              <a:rPr lang="en-US" altLang="ko-KR" dirty="0"/>
              <a:t>? Ex) </a:t>
            </a:r>
            <a:r>
              <a:rPr lang="ko-KR" altLang="en-US" dirty="0"/>
              <a:t>자기소개페이지</a:t>
            </a:r>
            <a:r>
              <a:rPr lang="en-US" altLang="ko-KR" dirty="0"/>
              <a:t>. Not </a:t>
            </a:r>
            <a:r>
              <a:rPr lang="ko-KR" altLang="en-US" dirty="0"/>
              <a:t>인스타그램</a:t>
            </a:r>
            <a:endParaRPr lang="en-US" altLang="ko-KR" dirty="0"/>
          </a:p>
          <a:p>
            <a:r>
              <a:rPr lang="ko-KR" altLang="en-US" dirty="0"/>
              <a:t>자신에 대한 정보를 업데이트 하고싶으면 새로운 파일로 코딩 필요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동적인 웹사이트를 만들자 </a:t>
            </a:r>
            <a:r>
              <a:rPr lang="en-US" altLang="ko-KR" dirty="0"/>
              <a:t>=&gt; </a:t>
            </a:r>
            <a:r>
              <a:rPr lang="ko-KR" altLang="en-US" dirty="0"/>
              <a:t>스크립트 언어 필요성 </a:t>
            </a:r>
            <a:r>
              <a:rPr lang="en-US" altLang="ko-KR" dirty="0"/>
              <a:t>=&gt; </a:t>
            </a:r>
            <a:r>
              <a:rPr lang="ko-KR" altLang="en-US" dirty="0"/>
              <a:t>자바스크립트 탄생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45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호출 스택으로 올려진 </a:t>
            </a:r>
            <a:r>
              <a:rPr lang="en-US" altLang="ko-KR" dirty="0"/>
              <a:t>run</a:t>
            </a:r>
            <a:r>
              <a:rPr lang="ko-KR" altLang="en-US" dirty="0"/>
              <a:t>은 실행되고</a:t>
            </a:r>
            <a:r>
              <a:rPr lang="en-US" altLang="ko-KR" dirty="0"/>
              <a:t>, </a:t>
            </a:r>
            <a:r>
              <a:rPr lang="ko-KR" altLang="en-US" dirty="0"/>
              <a:t>실행 완료 후 호출 스택에서 </a:t>
            </a:r>
            <a:r>
              <a:rPr lang="ko-KR" altLang="en-US" dirty="0" err="1"/>
              <a:t>비워짐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만약 호출 스택에 함수들이 너무 많이 차 있으면 </a:t>
            </a:r>
            <a:r>
              <a:rPr lang="en-US" altLang="ko-KR" dirty="0"/>
              <a:t>3</a:t>
            </a:r>
            <a:r>
              <a:rPr lang="ko-KR" altLang="en-US" dirty="0"/>
              <a:t>초가 지난 후에도 </a:t>
            </a:r>
            <a:r>
              <a:rPr lang="en-US" altLang="ko-KR" dirty="0"/>
              <a:t>run </a:t>
            </a:r>
            <a:r>
              <a:rPr lang="ko-KR" altLang="en-US" dirty="0"/>
              <a:t>함수가 실행되지 않을 수 있음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setTimeOut</a:t>
            </a:r>
            <a:r>
              <a:rPr lang="ko-KR" altLang="en-US" dirty="0"/>
              <a:t>의 시간은 항상 정확한 것이 아님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340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1.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서버란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네트워크를 통해 클라이언트에 정보나 서비스를 제공하는 컴퓨터 또는 프로그램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2.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클라이언트란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요청을 보내는 주체이다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모바일 앱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en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ios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안드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웹 브라우저 등을 생각하면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rtl="0"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3.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클라이언트와 요청을 하면 서버는 필요한 정보나 서비스를 제공해주는 역할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  <a:p>
            <a:pPr rtl="0"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4.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음식점에서 클라이언트는 주문을 하는 손님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서버는 주문에 따라 요청사항을 전달하는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홀서빙을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떠올리면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rtl="0"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5.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클라이언트와 서버는 끊임없이 요청과 응답을 주고받는데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이때 데이터를 주고받음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713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흐름 설명 </a:t>
            </a:r>
            <a:r>
              <a:rPr lang="en-US" altLang="ko-KR" dirty="0"/>
              <a:t>(</a:t>
            </a:r>
            <a:r>
              <a:rPr lang="ko-KR" altLang="en-US" dirty="0"/>
              <a:t>정적과 동적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정적 </a:t>
            </a:r>
            <a:r>
              <a:rPr lang="en-US" altLang="ko-KR" dirty="0"/>
              <a:t>: </a:t>
            </a:r>
            <a:r>
              <a:rPr lang="ko-KR" altLang="en-US" dirty="0"/>
              <a:t>클라이언트가 요청하면 서버에서 파일 찾아서 가져다 줌</a:t>
            </a:r>
            <a:endParaRPr lang="en-US" altLang="ko-KR" dirty="0"/>
          </a:p>
          <a:p>
            <a:r>
              <a:rPr lang="ko-KR" altLang="en-US" dirty="0"/>
              <a:t>동적 </a:t>
            </a:r>
            <a:r>
              <a:rPr lang="en-US" altLang="ko-KR" dirty="0"/>
              <a:t>: </a:t>
            </a:r>
            <a:r>
              <a:rPr lang="ko-KR" altLang="en-US" dirty="0"/>
              <a:t>클라이언트가 요청하면 </a:t>
            </a:r>
            <a:r>
              <a:rPr lang="en-US" altLang="ko-KR" dirty="0"/>
              <a:t>DB</a:t>
            </a:r>
            <a:r>
              <a:rPr lang="ko-KR" altLang="en-US" dirty="0"/>
              <a:t>에서 데이터를 조리해서 가져다 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417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화면에서 사용자가 </a:t>
            </a:r>
            <a:r>
              <a:rPr lang="en-US" altLang="ko-KR" dirty="0"/>
              <a:t>1</a:t>
            </a:r>
            <a:r>
              <a:rPr lang="ko-KR" altLang="en-US" dirty="0" err="1"/>
              <a:t>번글을</a:t>
            </a:r>
            <a:r>
              <a:rPr lang="ko-KR" altLang="en-US" dirty="0"/>
              <a:t> 클릭했다고 하자</a:t>
            </a:r>
            <a:endParaRPr lang="en-US" altLang="ko-KR" dirty="0"/>
          </a:p>
          <a:p>
            <a:r>
              <a:rPr lang="en-US" altLang="ko-KR" dirty="0"/>
              <a:t>Front-End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 err="1"/>
              <a:t>번글</a:t>
            </a:r>
            <a:r>
              <a:rPr lang="ko-KR" altLang="en-US" dirty="0"/>
              <a:t> 들어가면 </a:t>
            </a:r>
            <a:r>
              <a:rPr lang="ko-KR" altLang="en-US" dirty="0" err="1"/>
              <a:t>백엔드에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err="1"/>
              <a:t>번글</a:t>
            </a:r>
            <a:r>
              <a:rPr lang="ko-KR" altLang="en-US" dirty="0"/>
              <a:t> 달라고 요청</a:t>
            </a:r>
            <a:endParaRPr lang="en-US" altLang="ko-KR" dirty="0"/>
          </a:p>
          <a:p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 err="1"/>
              <a:t>번글에</a:t>
            </a:r>
            <a:r>
              <a:rPr lang="ko-KR" altLang="en-US" dirty="0"/>
              <a:t> 해당하는 정보를 받아 프론트에게 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그렇다면 이들은 어떻게 서로 소통할까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이를 알아보기 위해서는 </a:t>
            </a:r>
            <a:r>
              <a:rPr lang="en-US" altLang="ko-KR" dirty="0"/>
              <a:t>http</a:t>
            </a:r>
            <a:r>
              <a:rPr lang="ko-KR" altLang="en-US" dirty="0"/>
              <a:t>통신과 데이터교환 형식 </a:t>
            </a:r>
            <a:r>
              <a:rPr lang="en-US" altLang="ko-KR" dirty="0"/>
              <a:t>JSON</a:t>
            </a:r>
            <a:r>
              <a:rPr lang="ko-KR" altLang="en-US" dirty="0"/>
              <a:t>을 알아야함</a:t>
            </a:r>
            <a:endParaRPr lang="en-US" altLang="ko-KR" dirty="0"/>
          </a:p>
          <a:p>
            <a:r>
              <a:rPr lang="en-US" altLang="ko-KR" dirty="0"/>
              <a:t>HTTP</a:t>
            </a:r>
            <a:r>
              <a:rPr lang="ko-KR" altLang="en-US" dirty="0"/>
              <a:t>는 전송방식임</a:t>
            </a:r>
            <a:r>
              <a:rPr lang="en-US" altLang="ko-KR" dirty="0"/>
              <a:t>. </a:t>
            </a:r>
            <a:r>
              <a:rPr lang="ko-KR" altLang="en-US" dirty="0"/>
              <a:t>통신규약임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 </a:t>
            </a:r>
            <a:r>
              <a:rPr lang="ko-KR" altLang="en-US" dirty="0"/>
              <a:t>규약에 따라 우리는 데이터를 </a:t>
            </a:r>
            <a:r>
              <a:rPr lang="ko-KR" altLang="en-US" dirty="0" err="1"/>
              <a:t>보낼건데</a:t>
            </a:r>
            <a:endParaRPr lang="en-US" altLang="ko-KR" dirty="0"/>
          </a:p>
          <a:p>
            <a:r>
              <a:rPr lang="ko-KR" altLang="en-US" dirty="0"/>
              <a:t>데이터를 보내는 형식은 </a:t>
            </a:r>
            <a:r>
              <a:rPr lang="en-US" altLang="ko-KR" dirty="0"/>
              <a:t>xml</a:t>
            </a:r>
            <a:r>
              <a:rPr lang="ko-KR" altLang="en-US" dirty="0"/>
              <a:t>과 </a:t>
            </a:r>
            <a:r>
              <a:rPr lang="en-US" altLang="ko-KR" dirty="0"/>
              <a:t>json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http</a:t>
            </a:r>
            <a:r>
              <a:rPr lang="ko-KR" altLang="en-US" dirty="0"/>
              <a:t>부터 알아보겠음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89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클라이언트가 웹 서버에게 사용자 요청의 목적이나 내용을 알리는 수단으로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요청 메서드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주소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:</a:t>
            </a:r>
            <a:r>
              <a:rPr lang="ko-KR" altLang="en-US" dirty="0"/>
              <a:t> 목적에 따라 </a:t>
            </a:r>
            <a:r>
              <a:rPr lang="en-US" altLang="ko-KR" b="1" dirty="0"/>
              <a:t>GET, POST, PUT, PATCH, DELETE</a:t>
            </a:r>
            <a:r>
              <a:rPr lang="ko-KR" altLang="en-US" dirty="0"/>
              <a:t>로 구별됨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200" b="1" dirty="0"/>
              <a:t>GET method</a:t>
            </a:r>
            <a:br>
              <a:rPr lang="en-US" altLang="ko-KR" sz="1200" b="1" dirty="0">
                <a:solidFill>
                  <a:schemeClr val="accent1"/>
                </a:solidFill>
              </a:rPr>
            </a:br>
            <a:r>
              <a:rPr lang="ko-KR" altLang="en-US" sz="1200" dirty="0"/>
              <a:t>서버에서 자원을 </a:t>
            </a:r>
            <a:r>
              <a:rPr lang="ko-KR" altLang="en-US" sz="1200" dirty="0" err="1"/>
              <a:t>가져오고자할</a:t>
            </a:r>
            <a:r>
              <a:rPr lang="ko-KR" altLang="en-US" sz="1200" dirty="0"/>
              <a:t> 때 사용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Ex. </a:t>
            </a:r>
            <a:r>
              <a:rPr lang="ko-KR" altLang="en-US" sz="1200" dirty="0"/>
              <a:t>게시판의 게시물 조회</a:t>
            </a:r>
            <a:r>
              <a:rPr lang="en-US" altLang="ko-KR" sz="1200" dirty="0"/>
              <a:t>,</a:t>
            </a:r>
            <a:r>
              <a:rPr lang="ko-KR" altLang="en-US" sz="1200" dirty="0"/>
              <a:t> 댓글 조회</a:t>
            </a:r>
            <a:endParaRPr lang="en-US" altLang="ko-KR" sz="1200" dirty="0"/>
          </a:p>
          <a:p>
            <a:r>
              <a:rPr lang="en-US" altLang="ko-KR" sz="1200" b="1" dirty="0"/>
              <a:t>POST method</a:t>
            </a:r>
            <a:br>
              <a:rPr lang="en-US" altLang="ko-KR" sz="1200" b="1" dirty="0"/>
            </a:br>
            <a:r>
              <a:rPr lang="ko-KR" altLang="en-US" sz="1200" dirty="0"/>
              <a:t>서버에 자원을 새로 등록하고자 할 때 사용합니다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Ex.</a:t>
            </a:r>
            <a:r>
              <a:rPr lang="ko-KR" altLang="en-US" sz="1200" dirty="0"/>
              <a:t> 게시물 작성</a:t>
            </a:r>
            <a:r>
              <a:rPr lang="en-US" altLang="ko-KR" sz="1200" dirty="0"/>
              <a:t>,</a:t>
            </a:r>
            <a:r>
              <a:rPr lang="ko-KR" altLang="en-US" sz="1200" dirty="0"/>
              <a:t> 회원가입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회원가입할</a:t>
            </a:r>
            <a:r>
              <a:rPr lang="ko-KR" altLang="en-US" sz="1200" dirty="0"/>
              <a:t> 때 </a:t>
            </a:r>
            <a:endParaRPr lang="en-US" altLang="ko-KR" sz="1200" dirty="0"/>
          </a:p>
          <a:p>
            <a:r>
              <a:rPr lang="ko-KR" altLang="en-US" sz="1200" dirty="0"/>
              <a:t>사용자는 어떤 정보를 전달</a:t>
            </a:r>
            <a:r>
              <a:rPr lang="en-US" altLang="ko-KR" sz="1200" dirty="0"/>
              <a:t>?</a:t>
            </a:r>
            <a:r>
              <a:rPr lang="ko-KR" altLang="en-US" sz="1200" dirty="0"/>
              <a:t>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전화번호</a:t>
            </a:r>
            <a:r>
              <a:rPr lang="en-US" altLang="ko-KR" sz="1200" dirty="0"/>
              <a:t>,</a:t>
            </a:r>
            <a:r>
              <a:rPr lang="ko-KR" altLang="en-US" sz="1200" dirty="0"/>
              <a:t> 주민등록번호</a:t>
            </a:r>
            <a:r>
              <a:rPr lang="en-US" altLang="ko-KR" sz="1200" dirty="0"/>
              <a:t>,</a:t>
            </a:r>
            <a:r>
              <a:rPr lang="ko-KR" altLang="en-US" sz="1200" dirty="0"/>
              <a:t> 이메일</a:t>
            </a:r>
            <a:r>
              <a:rPr lang="en-US" altLang="ko-KR" sz="1200" dirty="0"/>
              <a:t>,</a:t>
            </a:r>
            <a:r>
              <a:rPr lang="ko-KR" altLang="en-US" sz="1200" dirty="0"/>
              <a:t> 닉네임 등  </a:t>
            </a:r>
            <a:endParaRPr lang="en-US" altLang="ko-KR" sz="1200" dirty="0"/>
          </a:p>
          <a:p>
            <a:r>
              <a:rPr lang="ko-KR" altLang="en-US" sz="1200" dirty="0"/>
              <a:t>요청의 본문에 새로 등록할 데이터를 넣어서 보내는데 이 본문을 </a:t>
            </a:r>
            <a:r>
              <a:rPr lang="en-US" altLang="ko-KR" sz="1200" dirty="0"/>
              <a:t>body </a:t>
            </a:r>
            <a:r>
              <a:rPr lang="ko-KR" altLang="en-US" sz="1200" dirty="0" err="1"/>
              <a:t>라고함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* </a:t>
            </a:r>
            <a:r>
              <a:rPr lang="en-US" altLang="ko-KR" sz="1200" dirty="0"/>
              <a:t>Put: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수정</a:t>
            </a:r>
            <a:r>
              <a:rPr lang="en-US" altLang="ko-KR" sz="1200" dirty="0"/>
              <a:t>), patch: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일부 수정</a:t>
            </a:r>
            <a:r>
              <a:rPr lang="en-US" altLang="ko-KR" sz="1200" dirty="0"/>
              <a:t>), delete: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삭제</a:t>
            </a:r>
            <a:r>
              <a:rPr lang="en-US" altLang="ko-KR" sz="1200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3.</a:t>
            </a:r>
            <a:r>
              <a:rPr lang="ko-KR" altLang="en-US" dirty="0"/>
              <a:t> 주소에는 </a:t>
            </a:r>
            <a:r>
              <a:rPr lang="ko-KR" altLang="en-US" b="1" dirty="0"/>
              <a:t>요청의 내용</a:t>
            </a:r>
            <a:r>
              <a:rPr lang="ko-KR" altLang="en-US" dirty="0"/>
              <a:t>을 표현합니다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구글창에</a:t>
            </a:r>
            <a:r>
              <a:rPr lang="ko-KR" altLang="en-US" dirty="0"/>
              <a:t> 검색을 하면 </a:t>
            </a:r>
            <a:r>
              <a:rPr lang="ko-KR" altLang="en-US" dirty="0" err="1"/>
              <a:t>주소창에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 err="1"/>
              <a:t>라고</a:t>
            </a:r>
            <a:r>
              <a:rPr lang="ko-KR" altLang="en-US" dirty="0"/>
              <a:t> 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en-US" altLang="ko-KR" dirty="0"/>
              <a:t>/user</a:t>
            </a:r>
            <a:r>
              <a:rPr lang="ko-KR" altLang="en-US" dirty="0"/>
              <a:t>이면 사용자 정보에 관련된 자원 요청</a:t>
            </a:r>
            <a:r>
              <a:rPr lang="en-US" altLang="ko-KR" dirty="0"/>
              <a:t>, /post</a:t>
            </a:r>
            <a:r>
              <a:rPr lang="ko-KR" altLang="en-US" dirty="0"/>
              <a:t>이면 </a:t>
            </a:r>
            <a:r>
              <a:rPr lang="ko-KR" altLang="en-US" dirty="0" err="1"/>
              <a:t>게시글</a:t>
            </a:r>
            <a:r>
              <a:rPr lang="ko-KR" altLang="en-US" dirty="0"/>
              <a:t> 관련된 자원을 요청하는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 질문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GET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POST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9313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클라이언트가 웹 서버에게 사용자 요청의 목적이나 내용을 알리는 수단으로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요청 메서드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주소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:</a:t>
            </a:r>
            <a:r>
              <a:rPr lang="ko-KR" altLang="en-US" dirty="0"/>
              <a:t> 목적에 따라 </a:t>
            </a:r>
            <a:r>
              <a:rPr lang="en-US" altLang="ko-KR" b="1" dirty="0"/>
              <a:t>GET, POST, PUT, PATCH, DELETE</a:t>
            </a:r>
            <a:r>
              <a:rPr lang="ko-KR" altLang="en-US" dirty="0"/>
              <a:t>로 구별됨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200" b="1" dirty="0"/>
              <a:t>GET method</a:t>
            </a:r>
            <a:br>
              <a:rPr lang="en-US" altLang="ko-KR" sz="1200" b="1" dirty="0">
                <a:solidFill>
                  <a:schemeClr val="accent1"/>
                </a:solidFill>
              </a:rPr>
            </a:br>
            <a:r>
              <a:rPr lang="ko-KR" altLang="en-US" sz="1200" dirty="0"/>
              <a:t>서버에서 자원을 </a:t>
            </a:r>
            <a:r>
              <a:rPr lang="ko-KR" altLang="en-US" sz="1200" dirty="0" err="1"/>
              <a:t>가져오고자할</a:t>
            </a:r>
            <a:r>
              <a:rPr lang="ko-KR" altLang="en-US" sz="1200" dirty="0"/>
              <a:t> 때 사용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Ex. </a:t>
            </a:r>
            <a:r>
              <a:rPr lang="ko-KR" altLang="en-US" sz="1200" dirty="0"/>
              <a:t>게시판의 게시물 조회</a:t>
            </a:r>
            <a:r>
              <a:rPr lang="en-US" altLang="ko-KR" sz="1200" dirty="0"/>
              <a:t>,</a:t>
            </a:r>
            <a:r>
              <a:rPr lang="ko-KR" altLang="en-US" sz="1200" dirty="0"/>
              <a:t> 댓글 조회</a:t>
            </a:r>
            <a:endParaRPr lang="en-US" altLang="ko-KR" sz="1200" dirty="0"/>
          </a:p>
          <a:p>
            <a:r>
              <a:rPr lang="en-US" altLang="ko-KR" sz="1200" b="1" dirty="0"/>
              <a:t>POST method</a:t>
            </a:r>
            <a:br>
              <a:rPr lang="en-US" altLang="ko-KR" sz="1200" b="1" dirty="0"/>
            </a:br>
            <a:r>
              <a:rPr lang="ko-KR" altLang="en-US" sz="1200" dirty="0"/>
              <a:t>서버에 자원을 새로 등록하고자 할 때 사용합니다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Ex.</a:t>
            </a:r>
            <a:r>
              <a:rPr lang="ko-KR" altLang="en-US" sz="1200" dirty="0"/>
              <a:t> 게시물 작성</a:t>
            </a:r>
            <a:r>
              <a:rPr lang="en-US" altLang="ko-KR" sz="1200" dirty="0"/>
              <a:t>,</a:t>
            </a:r>
            <a:r>
              <a:rPr lang="ko-KR" altLang="en-US" sz="1200" dirty="0"/>
              <a:t> 회원가입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회원가입할</a:t>
            </a:r>
            <a:r>
              <a:rPr lang="ko-KR" altLang="en-US" sz="1200" dirty="0"/>
              <a:t> 때 </a:t>
            </a:r>
            <a:endParaRPr lang="en-US" altLang="ko-KR" sz="1200" dirty="0"/>
          </a:p>
          <a:p>
            <a:r>
              <a:rPr lang="ko-KR" altLang="en-US" sz="1200" dirty="0"/>
              <a:t>사용자는 어떤 정보를 전달</a:t>
            </a:r>
            <a:r>
              <a:rPr lang="en-US" altLang="ko-KR" sz="1200" dirty="0"/>
              <a:t>?</a:t>
            </a:r>
            <a:r>
              <a:rPr lang="ko-KR" altLang="en-US" sz="1200" dirty="0"/>
              <a:t>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전화번호</a:t>
            </a:r>
            <a:r>
              <a:rPr lang="en-US" altLang="ko-KR" sz="1200" dirty="0"/>
              <a:t>,</a:t>
            </a:r>
            <a:r>
              <a:rPr lang="ko-KR" altLang="en-US" sz="1200" dirty="0"/>
              <a:t> 주민등록번호</a:t>
            </a:r>
            <a:r>
              <a:rPr lang="en-US" altLang="ko-KR" sz="1200" dirty="0"/>
              <a:t>,</a:t>
            </a:r>
            <a:r>
              <a:rPr lang="ko-KR" altLang="en-US" sz="1200" dirty="0"/>
              <a:t> 이메일</a:t>
            </a:r>
            <a:r>
              <a:rPr lang="en-US" altLang="ko-KR" sz="1200" dirty="0"/>
              <a:t>,</a:t>
            </a:r>
            <a:r>
              <a:rPr lang="ko-KR" altLang="en-US" sz="1200" dirty="0"/>
              <a:t> 닉네임 등  </a:t>
            </a:r>
            <a:endParaRPr lang="en-US" altLang="ko-KR" sz="1200" dirty="0"/>
          </a:p>
          <a:p>
            <a:r>
              <a:rPr lang="ko-KR" altLang="en-US" sz="1200" dirty="0"/>
              <a:t>요청의 본문에 새로 등록할 데이터를 넣어서 보내는데 이 본문을 </a:t>
            </a:r>
            <a:r>
              <a:rPr lang="en-US" altLang="ko-KR" sz="1200" dirty="0"/>
              <a:t>body </a:t>
            </a:r>
            <a:r>
              <a:rPr lang="ko-KR" altLang="en-US" sz="1200" dirty="0" err="1"/>
              <a:t>라고함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* </a:t>
            </a:r>
            <a:r>
              <a:rPr lang="en-US" altLang="ko-KR" sz="1200" dirty="0"/>
              <a:t>Put: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수정</a:t>
            </a:r>
            <a:r>
              <a:rPr lang="en-US" altLang="ko-KR" sz="1200" dirty="0"/>
              <a:t>), patch: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일부 수정</a:t>
            </a:r>
            <a:r>
              <a:rPr lang="en-US" altLang="ko-KR" sz="1200" dirty="0"/>
              <a:t>), delete: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삭제</a:t>
            </a:r>
            <a:r>
              <a:rPr lang="en-US" altLang="ko-KR" sz="1200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3.</a:t>
            </a:r>
            <a:r>
              <a:rPr lang="ko-KR" altLang="en-US" dirty="0"/>
              <a:t> 주소에는 </a:t>
            </a:r>
            <a:r>
              <a:rPr lang="ko-KR" altLang="en-US" b="1" dirty="0"/>
              <a:t>요청의 내용</a:t>
            </a:r>
            <a:r>
              <a:rPr lang="ko-KR" altLang="en-US" dirty="0"/>
              <a:t>을 표현합니다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구글창에</a:t>
            </a:r>
            <a:r>
              <a:rPr lang="ko-KR" altLang="en-US" dirty="0"/>
              <a:t> 검색을 하면 </a:t>
            </a:r>
            <a:r>
              <a:rPr lang="ko-KR" altLang="en-US" dirty="0" err="1"/>
              <a:t>주소창에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 err="1"/>
              <a:t>라고</a:t>
            </a:r>
            <a:r>
              <a:rPr lang="ko-KR" altLang="en-US" dirty="0"/>
              <a:t> 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en-US" altLang="ko-KR" dirty="0"/>
              <a:t>/user</a:t>
            </a:r>
            <a:r>
              <a:rPr lang="ko-KR" altLang="en-US" dirty="0"/>
              <a:t>이면 사용자 정보에 관련된 자원 요청</a:t>
            </a:r>
            <a:r>
              <a:rPr lang="en-US" altLang="ko-KR" dirty="0"/>
              <a:t>, /post</a:t>
            </a:r>
            <a:r>
              <a:rPr lang="ko-KR" altLang="en-US" dirty="0"/>
              <a:t>이면 </a:t>
            </a:r>
            <a:r>
              <a:rPr lang="ko-KR" altLang="en-US" dirty="0" err="1"/>
              <a:t>게시글</a:t>
            </a:r>
            <a:r>
              <a:rPr lang="ko-KR" altLang="en-US" dirty="0"/>
              <a:t> 관련된 자원을 요청하는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 질문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GET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POST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8374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클라이언트가 웹 서버에게 사용자 요청의 목적이나 내용을 알리는 수단으로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요청 메서드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주소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:</a:t>
            </a:r>
            <a:r>
              <a:rPr lang="ko-KR" altLang="en-US" dirty="0"/>
              <a:t> 목적에 따라 </a:t>
            </a:r>
            <a:r>
              <a:rPr lang="en-US" altLang="ko-KR" b="1" dirty="0"/>
              <a:t>GET, POST, PUT, PATCH, DELETE</a:t>
            </a:r>
            <a:r>
              <a:rPr lang="ko-KR" altLang="en-US" dirty="0"/>
              <a:t>로 구별됨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200" b="1" dirty="0"/>
              <a:t>GET method</a:t>
            </a:r>
            <a:br>
              <a:rPr lang="en-US" altLang="ko-KR" sz="1200" b="1" dirty="0">
                <a:solidFill>
                  <a:schemeClr val="accent1"/>
                </a:solidFill>
              </a:rPr>
            </a:br>
            <a:r>
              <a:rPr lang="ko-KR" altLang="en-US" sz="1200" dirty="0"/>
              <a:t>서버에서 자원을 </a:t>
            </a:r>
            <a:r>
              <a:rPr lang="ko-KR" altLang="en-US" sz="1200" dirty="0" err="1"/>
              <a:t>가져오고자할</a:t>
            </a:r>
            <a:r>
              <a:rPr lang="ko-KR" altLang="en-US" sz="1200" dirty="0"/>
              <a:t> 때 사용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Ex. </a:t>
            </a:r>
            <a:r>
              <a:rPr lang="ko-KR" altLang="en-US" sz="1200" dirty="0"/>
              <a:t>게시판의 게시물 조회</a:t>
            </a:r>
            <a:r>
              <a:rPr lang="en-US" altLang="ko-KR" sz="1200" dirty="0"/>
              <a:t>,</a:t>
            </a:r>
            <a:r>
              <a:rPr lang="ko-KR" altLang="en-US" sz="1200" dirty="0"/>
              <a:t> 댓글 조회</a:t>
            </a:r>
            <a:endParaRPr lang="en-US" altLang="ko-KR" sz="1200" dirty="0"/>
          </a:p>
          <a:p>
            <a:r>
              <a:rPr lang="en-US" altLang="ko-KR" sz="1200" b="1" dirty="0"/>
              <a:t>POST method</a:t>
            </a:r>
            <a:br>
              <a:rPr lang="en-US" altLang="ko-KR" sz="1200" b="1" dirty="0"/>
            </a:br>
            <a:r>
              <a:rPr lang="ko-KR" altLang="en-US" sz="1200" dirty="0"/>
              <a:t>서버에 자원을 새로 등록하고자 할 때 사용합니다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Ex.</a:t>
            </a:r>
            <a:r>
              <a:rPr lang="ko-KR" altLang="en-US" sz="1200" dirty="0"/>
              <a:t> 게시물 작성</a:t>
            </a:r>
            <a:r>
              <a:rPr lang="en-US" altLang="ko-KR" sz="1200" dirty="0"/>
              <a:t>,</a:t>
            </a:r>
            <a:r>
              <a:rPr lang="ko-KR" altLang="en-US" sz="1200" dirty="0"/>
              <a:t> 회원가입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회원가입할</a:t>
            </a:r>
            <a:r>
              <a:rPr lang="ko-KR" altLang="en-US" sz="1200" dirty="0"/>
              <a:t> 때 </a:t>
            </a:r>
            <a:endParaRPr lang="en-US" altLang="ko-KR" sz="1200" dirty="0"/>
          </a:p>
          <a:p>
            <a:r>
              <a:rPr lang="ko-KR" altLang="en-US" sz="1200" dirty="0"/>
              <a:t>사용자는 어떤 정보를 전달</a:t>
            </a:r>
            <a:r>
              <a:rPr lang="en-US" altLang="ko-KR" sz="1200" dirty="0"/>
              <a:t>?</a:t>
            </a:r>
            <a:r>
              <a:rPr lang="ko-KR" altLang="en-US" sz="1200" dirty="0"/>
              <a:t>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전화번호</a:t>
            </a:r>
            <a:r>
              <a:rPr lang="en-US" altLang="ko-KR" sz="1200" dirty="0"/>
              <a:t>,</a:t>
            </a:r>
            <a:r>
              <a:rPr lang="ko-KR" altLang="en-US" sz="1200" dirty="0"/>
              <a:t> 주민등록번호</a:t>
            </a:r>
            <a:r>
              <a:rPr lang="en-US" altLang="ko-KR" sz="1200" dirty="0"/>
              <a:t>,</a:t>
            </a:r>
            <a:r>
              <a:rPr lang="ko-KR" altLang="en-US" sz="1200" dirty="0"/>
              <a:t> 이메일</a:t>
            </a:r>
            <a:r>
              <a:rPr lang="en-US" altLang="ko-KR" sz="1200" dirty="0"/>
              <a:t>,</a:t>
            </a:r>
            <a:r>
              <a:rPr lang="ko-KR" altLang="en-US" sz="1200" dirty="0"/>
              <a:t> 닉네임 등  </a:t>
            </a:r>
            <a:endParaRPr lang="en-US" altLang="ko-KR" sz="1200" dirty="0"/>
          </a:p>
          <a:p>
            <a:r>
              <a:rPr lang="ko-KR" altLang="en-US" sz="1200" dirty="0"/>
              <a:t>요청의 본문에 새로 등록할 데이터를 넣어서 보내는데 이 본문을 </a:t>
            </a:r>
            <a:r>
              <a:rPr lang="en-US" altLang="ko-KR" sz="1200" dirty="0"/>
              <a:t>body </a:t>
            </a:r>
            <a:r>
              <a:rPr lang="ko-KR" altLang="en-US" sz="1200" dirty="0" err="1"/>
              <a:t>라고함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* </a:t>
            </a:r>
            <a:r>
              <a:rPr lang="en-US" altLang="ko-KR" sz="1200" dirty="0"/>
              <a:t>Put: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수정</a:t>
            </a:r>
            <a:r>
              <a:rPr lang="en-US" altLang="ko-KR" sz="1200" dirty="0"/>
              <a:t>), patch: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일부 수정</a:t>
            </a:r>
            <a:r>
              <a:rPr lang="en-US" altLang="ko-KR" sz="1200" dirty="0"/>
              <a:t>), delete: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삭제</a:t>
            </a:r>
            <a:r>
              <a:rPr lang="en-US" altLang="ko-KR" sz="1200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3.</a:t>
            </a:r>
            <a:r>
              <a:rPr lang="ko-KR" altLang="en-US" dirty="0"/>
              <a:t> 주소에는 </a:t>
            </a:r>
            <a:r>
              <a:rPr lang="ko-KR" altLang="en-US" b="1" dirty="0"/>
              <a:t>요청의 내용</a:t>
            </a:r>
            <a:r>
              <a:rPr lang="ko-KR" altLang="en-US" dirty="0"/>
              <a:t>을 표현합니다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구글창에</a:t>
            </a:r>
            <a:r>
              <a:rPr lang="ko-KR" altLang="en-US" dirty="0"/>
              <a:t> 검색을 하면 </a:t>
            </a:r>
            <a:r>
              <a:rPr lang="ko-KR" altLang="en-US" dirty="0" err="1"/>
              <a:t>주소창에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 err="1"/>
              <a:t>라고</a:t>
            </a:r>
            <a:r>
              <a:rPr lang="ko-KR" altLang="en-US" dirty="0"/>
              <a:t> 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en-US" altLang="ko-KR" dirty="0"/>
              <a:t>/user</a:t>
            </a:r>
            <a:r>
              <a:rPr lang="ko-KR" altLang="en-US" dirty="0"/>
              <a:t>이면 사용자 정보에 관련된 자원 요청</a:t>
            </a:r>
            <a:r>
              <a:rPr lang="en-US" altLang="ko-KR" dirty="0"/>
              <a:t>, /post</a:t>
            </a:r>
            <a:r>
              <a:rPr lang="ko-KR" altLang="en-US" dirty="0"/>
              <a:t>이면 </a:t>
            </a:r>
            <a:r>
              <a:rPr lang="ko-KR" altLang="en-US" dirty="0" err="1"/>
              <a:t>게시글</a:t>
            </a:r>
            <a:r>
              <a:rPr lang="ko-KR" altLang="en-US" dirty="0"/>
              <a:t> 관련된 자원을 요청하는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 질문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GET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POST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5882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클라이언트가 웹 서버에게 사용자 요청의 목적이나 내용을 알리는 수단으로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HTTP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요청 메서드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주소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:</a:t>
            </a:r>
            <a:r>
              <a:rPr lang="ko-KR" altLang="en-US" dirty="0"/>
              <a:t> 목적에 따라 </a:t>
            </a:r>
            <a:r>
              <a:rPr lang="en-US" altLang="ko-KR" b="1" dirty="0"/>
              <a:t>GET, POST, PUT, PATCH, DELETE</a:t>
            </a:r>
            <a:r>
              <a:rPr lang="ko-KR" altLang="en-US" dirty="0"/>
              <a:t>로 구별됨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200" b="1" dirty="0"/>
              <a:t>GET method</a:t>
            </a:r>
            <a:br>
              <a:rPr lang="en-US" altLang="ko-KR" sz="1200" b="1" dirty="0">
                <a:solidFill>
                  <a:schemeClr val="accent1"/>
                </a:solidFill>
              </a:rPr>
            </a:br>
            <a:r>
              <a:rPr lang="ko-KR" altLang="en-US" sz="1200" dirty="0"/>
              <a:t>서버에서 자원을 </a:t>
            </a:r>
            <a:r>
              <a:rPr lang="ko-KR" altLang="en-US" sz="1200" dirty="0" err="1"/>
              <a:t>가져오고자할</a:t>
            </a:r>
            <a:r>
              <a:rPr lang="ko-KR" altLang="en-US" sz="1200" dirty="0"/>
              <a:t> 때 사용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Ex. </a:t>
            </a:r>
            <a:r>
              <a:rPr lang="ko-KR" altLang="en-US" sz="1200" dirty="0"/>
              <a:t>게시판의 게시물 조회</a:t>
            </a:r>
            <a:r>
              <a:rPr lang="en-US" altLang="ko-KR" sz="1200" dirty="0"/>
              <a:t>,</a:t>
            </a:r>
            <a:r>
              <a:rPr lang="ko-KR" altLang="en-US" sz="1200" dirty="0"/>
              <a:t> 댓글 조회</a:t>
            </a:r>
            <a:endParaRPr lang="en-US" altLang="ko-KR" sz="1200" dirty="0"/>
          </a:p>
          <a:p>
            <a:r>
              <a:rPr lang="en-US" altLang="ko-KR" sz="1200" b="1" dirty="0"/>
              <a:t>POST method</a:t>
            </a:r>
            <a:br>
              <a:rPr lang="en-US" altLang="ko-KR" sz="1200" b="1" dirty="0"/>
            </a:br>
            <a:r>
              <a:rPr lang="ko-KR" altLang="en-US" sz="1200" dirty="0"/>
              <a:t>서버에 자원을 새로 등록하고자 할 때 사용합니다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Ex.</a:t>
            </a:r>
            <a:r>
              <a:rPr lang="ko-KR" altLang="en-US" sz="1200" dirty="0"/>
              <a:t> 게시물 작성</a:t>
            </a:r>
            <a:r>
              <a:rPr lang="en-US" altLang="ko-KR" sz="1200" dirty="0"/>
              <a:t>,</a:t>
            </a:r>
            <a:r>
              <a:rPr lang="ko-KR" altLang="en-US" sz="1200" dirty="0"/>
              <a:t> 회원가입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회원가입할</a:t>
            </a:r>
            <a:r>
              <a:rPr lang="ko-KR" altLang="en-US" sz="1200" dirty="0"/>
              <a:t> 때 </a:t>
            </a:r>
            <a:endParaRPr lang="en-US" altLang="ko-KR" sz="1200" dirty="0"/>
          </a:p>
          <a:p>
            <a:r>
              <a:rPr lang="ko-KR" altLang="en-US" sz="1200" dirty="0"/>
              <a:t>사용자는 어떤 정보를 전달</a:t>
            </a:r>
            <a:r>
              <a:rPr lang="en-US" altLang="ko-KR" sz="1200" dirty="0"/>
              <a:t>?</a:t>
            </a:r>
            <a:r>
              <a:rPr lang="ko-KR" altLang="en-US" sz="1200" dirty="0"/>
              <a:t> 이름</a:t>
            </a:r>
            <a:r>
              <a:rPr lang="en-US" altLang="ko-KR" sz="1200" dirty="0"/>
              <a:t>,</a:t>
            </a:r>
            <a:r>
              <a:rPr lang="ko-KR" altLang="en-US" sz="1200" dirty="0"/>
              <a:t> 전화번호</a:t>
            </a:r>
            <a:r>
              <a:rPr lang="en-US" altLang="ko-KR" sz="1200" dirty="0"/>
              <a:t>,</a:t>
            </a:r>
            <a:r>
              <a:rPr lang="ko-KR" altLang="en-US" sz="1200" dirty="0"/>
              <a:t> 주민등록번호</a:t>
            </a:r>
            <a:r>
              <a:rPr lang="en-US" altLang="ko-KR" sz="1200" dirty="0"/>
              <a:t>,</a:t>
            </a:r>
            <a:r>
              <a:rPr lang="ko-KR" altLang="en-US" sz="1200" dirty="0"/>
              <a:t> 이메일</a:t>
            </a:r>
            <a:r>
              <a:rPr lang="en-US" altLang="ko-KR" sz="1200" dirty="0"/>
              <a:t>,</a:t>
            </a:r>
            <a:r>
              <a:rPr lang="ko-KR" altLang="en-US" sz="1200" dirty="0"/>
              <a:t> 닉네임 등  </a:t>
            </a:r>
            <a:endParaRPr lang="en-US" altLang="ko-KR" sz="1200" dirty="0"/>
          </a:p>
          <a:p>
            <a:r>
              <a:rPr lang="ko-KR" altLang="en-US" sz="1200" dirty="0"/>
              <a:t>요청의 본문에 새로 등록할 데이터를 넣어서 보내는데 이 본문을 </a:t>
            </a:r>
            <a:r>
              <a:rPr lang="en-US" altLang="ko-KR" sz="1200" dirty="0"/>
              <a:t>body </a:t>
            </a:r>
            <a:r>
              <a:rPr lang="ko-KR" altLang="en-US" sz="1200" dirty="0" err="1"/>
              <a:t>라고함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* </a:t>
            </a:r>
            <a:r>
              <a:rPr lang="en-US" altLang="ko-KR" sz="1200" dirty="0"/>
              <a:t>Put: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수정</a:t>
            </a:r>
            <a:r>
              <a:rPr lang="en-US" altLang="ko-KR" sz="1200" dirty="0"/>
              <a:t>), patch: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일부 수정</a:t>
            </a:r>
            <a:r>
              <a:rPr lang="en-US" altLang="ko-KR" sz="1200" dirty="0"/>
              <a:t>), delete: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삭제</a:t>
            </a:r>
            <a:r>
              <a:rPr lang="en-US" altLang="ko-KR" sz="1200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3.</a:t>
            </a:r>
            <a:r>
              <a:rPr lang="ko-KR" altLang="en-US" dirty="0"/>
              <a:t> 주소에는 </a:t>
            </a:r>
            <a:r>
              <a:rPr lang="ko-KR" altLang="en-US" b="1" dirty="0"/>
              <a:t>요청의 내용</a:t>
            </a:r>
            <a:r>
              <a:rPr lang="ko-KR" altLang="en-US" dirty="0"/>
              <a:t>을 표현합니다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구글창에</a:t>
            </a:r>
            <a:r>
              <a:rPr lang="ko-KR" altLang="en-US" dirty="0"/>
              <a:t> 검색을 하면 </a:t>
            </a:r>
            <a:r>
              <a:rPr lang="ko-KR" altLang="en-US" dirty="0" err="1"/>
              <a:t>주소창에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 err="1"/>
              <a:t>라고</a:t>
            </a:r>
            <a:r>
              <a:rPr lang="ko-KR" altLang="en-US" dirty="0"/>
              <a:t> 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en-US" altLang="ko-KR" dirty="0"/>
              <a:t>/user</a:t>
            </a:r>
            <a:r>
              <a:rPr lang="ko-KR" altLang="en-US" dirty="0"/>
              <a:t>이면 사용자 정보에 관련된 자원 요청</a:t>
            </a:r>
            <a:r>
              <a:rPr lang="en-US" altLang="ko-KR" dirty="0"/>
              <a:t>, /post</a:t>
            </a:r>
            <a:r>
              <a:rPr lang="ko-KR" altLang="en-US" dirty="0"/>
              <a:t>이면 </a:t>
            </a:r>
            <a:r>
              <a:rPr lang="ko-KR" altLang="en-US" dirty="0" err="1"/>
              <a:t>게시글</a:t>
            </a:r>
            <a:r>
              <a:rPr lang="ko-KR" altLang="en-US" dirty="0"/>
              <a:t> 관련된 자원을 요청하는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 질문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GET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POST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731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주소에는 </a:t>
            </a:r>
            <a:r>
              <a:rPr lang="ko-KR" altLang="en-US" b="1" dirty="0"/>
              <a:t>요청의 내용</a:t>
            </a:r>
            <a:r>
              <a:rPr lang="ko-KR" altLang="en-US" dirty="0"/>
              <a:t>을 표현합니다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구글창에</a:t>
            </a:r>
            <a:r>
              <a:rPr lang="ko-KR" altLang="en-US" dirty="0"/>
              <a:t> 검색을 하면 </a:t>
            </a:r>
            <a:r>
              <a:rPr lang="ko-KR" altLang="en-US" dirty="0" err="1"/>
              <a:t>주소창에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 err="1"/>
              <a:t>라고</a:t>
            </a:r>
            <a:r>
              <a:rPr lang="ko-KR" altLang="en-US" dirty="0"/>
              <a:t> 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en-US" altLang="ko-KR" dirty="0"/>
              <a:t>/user</a:t>
            </a:r>
            <a:r>
              <a:rPr lang="ko-KR" altLang="en-US" dirty="0"/>
              <a:t>이면 사용자 정보에 관련된 자원 요청</a:t>
            </a:r>
            <a:r>
              <a:rPr lang="en-US" altLang="ko-KR" dirty="0"/>
              <a:t>, /post</a:t>
            </a:r>
            <a:r>
              <a:rPr lang="ko-KR" altLang="en-US" dirty="0"/>
              <a:t>이면 </a:t>
            </a:r>
            <a:r>
              <a:rPr lang="ko-KR" altLang="en-US" dirty="0" err="1"/>
              <a:t>게시글</a:t>
            </a:r>
            <a:r>
              <a:rPr lang="ko-KR" altLang="en-US" dirty="0"/>
              <a:t> 관련된 자원을 요청하는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 질문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GET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POST /user</a:t>
            </a:r>
            <a:r>
              <a:rPr lang="ko-KR" altLang="en-US" dirty="0"/>
              <a:t>의 의미</a:t>
            </a:r>
            <a:r>
              <a:rPr lang="en-US" altLang="ko-KR" dirty="0"/>
              <a:t>?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6508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1.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서버와 클라이언트는 계속 데이터를 주고받는데 데이터 포맷을 미리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맞춰야함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rtl="0"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2.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xml vs json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뭐가 더 간편할까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?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2005</a:t>
            </a:r>
            <a:r>
              <a:rPr lang="ko-KR" altLang="en-US" dirty="0"/>
              <a:t>년 까지만 하더라도 </a:t>
            </a:r>
            <a:r>
              <a:rPr lang="en-US" altLang="ko-KR" dirty="0"/>
              <a:t>JavaScript</a:t>
            </a:r>
            <a:r>
              <a:rPr lang="ko-KR" altLang="en-US" dirty="0"/>
              <a:t>와 </a:t>
            </a:r>
            <a:r>
              <a:rPr lang="en-US" altLang="ko-KR" dirty="0"/>
              <a:t>Xml</a:t>
            </a:r>
            <a:r>
              <a:rPr lang="ko-KR" altLang="en-US" dirty="0"/>
              <a:t>이 장악</a:t>
            </a:r>
          </a:p>
          <a:p>
            <a:r>
              <a:rPr lang="ko-KR" altLang="en-US" dirty="0"/>
              <a:t>불과 </a:t>
            </a:r>
            <a:r>
              <a:rPr lang="en-US" altLang="ko-KR" dirty="0"/>
              <a:t>10</a:t>
            </a:r>
            <a:r>
              <a:rPr lang="ko-KR" altLang="en-US" dirty="0"/>
              <a:t>년 후 지금은 </a:t>
            </a:r>
            <a:r>
              <a:rPr lang="en-US" altLang="ko-KR" dirty="0"/>
              <a:t>JSON</a:t>
            </a:r>
            <a:r>
              <a:rPr lang="ko-KR" altLang="en-US" dirty="0"/>
              <a:t>이 완벽하게 대체</a:t>
            </a:r>
          </a:p>
          <a:p>
            <a:r>
              <a:rPr lang="en-US" altLang="ko-KR" dirty="0"/>
              <a:t>(API</a:t>
            </a:r>
            <a:r>
              <a:rPr lang="ko-KR" altLang="en-US" dirty="0"/>
              <a:t>로 구성된 가장 인기있는 </a:t>
            </a:r>
            <a:r>
              <a:rPr lang="en-US" altLang="ko-KR" dirty="0"/>
              <a:t>10</a:t>
            </a:r>
            <a:r>
              <a:rPr lang="ko-KR" altLang="en-US" dirty="0"/>
              <a:t>개의 웹 </a:t>
            </a:r>
            <a:r>
              <a:rPr lang="en-US" altLang="ko-KR" dirty="0"/>
              <a:t>API </a:t>
            </a:r>
            <a:r>
              <a:rPr lang="ko-KR" altLang="en-US" dirty="0"/>
              <a:t>중 단 하나의 </a:t>
            </a:r>
            <a:r>
              <a:rPr lang="en-US" altLang="ko-KR" dirty="0"/>
              <a:t>API</a:t>
            </a:r>
            <a:r>
              <a:rPr lang="ko-KR" altLang="en-US" dirty="0"/>
              <a:t>만이 </a:t>
            </a:r>
            <a:r>
              <a:rPr lang="en-US" altLang="ko-KR" dirty="0"/>
              <a:t>XML</a:t>
            </a:r>
            <a:r>
              <a:rPr lang="ko-KR" altLang="en-US" dirty="0"/>
              <a:t>로 데이터를 노출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br>
              <a:rPr lang="en-US" altLang="ko-KR" dirty="0"/>
            </a:br>
            <a:r>
              <a:rPr lang="en-US" altLang="ko-KR" dirty="0"/>
              <a:t>1)</a:t>
            </a:r>
            <a:r>
              <a:rPr lang="ko-KR" altLang="en-US" dirty="0"/>
              <a:t> 새로운 종류의 데이터 형식이 아님</a:t>
            </a:r>
            <a:r>
              <a:rPr lang="en-US" altLang="ko-KR" dirty="0"/>
              <a:t>! </a:t>
            </a:r>
            <a:r>
              <a:rPr lang="ko-KR" altLang="en-US" dirty="0"/>
              <a:t>바로 자바스크립트임 </a:t>
            </a:r>
            <a:r>
              <a:rPr lang="en-US" altLang="ko-KR" dirty="0"/>
              <a:t>(</a:t>
            </a:r>
            <a:r>
              <a:rPr lang="ko-KR" altLang="en-US" dirty="0"/>
              <a:t>구문 분석 필요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AJAX</a:t>
            </a:r>
            <a:r>
              <a:rPr lang="ko-KR" altLang="en-US" dirty="0"/>
              <a:t>에 대한 관심 </a:t>
            </a:r>
            <a:r>
              <a:rPr lang="en-US" altLang="ko-KR" dirty="0"/>
              <a:t>=&gt; JSON </a:t>
            </a:r>
            <a:r>
              <a:rPr lang="ko-KR" altLang="en-US" dirty="0"/>
              <a:t>인기 증가 </a:t>
            </a:r>
            <a:r>
              <a:rPr lang="en-US" altLang="ko-KR" dirty="0"/>
              <a:t>(JSON </a:t>
            </a:r>
            <a:r>
              <a:rPr lang="ko-KR" altLang="en-US" dirty="0"/>
              <a:t>사용하여 </a:t>
            </a:r>
            <a:r>
              <a:rPr lang="en-US" altLang="ko-KR" dirty="0"/>
              <a:t>AJAX </a:t>
            </a:r>
            <a:r>
              <a:rPr lang="ko-KR" altLang="en-US" dirty="0"/>
              <a:t>애플리케이션 쉽게 구축 깨달음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3)</a:t>
            </a:r>
            <a:r>
              <a:rPr lang="ko-KR" altLang="en-US" dirty="0"/>
              <a:t> 구문이 최소화 구조가 예측 가능</a:t>
            </a:r>
          </a:p>
          <a:p>
            <a:r>
              <a:rPr lang="en-US" altLang="ko-KR" dirty="0"/>
              <a:t>4)</a:t>
            </a:r>
            <a:r>
              <a:rPr lang="ko-KR" altLang="en-US" dirty="0"/>
              <a:t> 데이터 교환 형식을 설계됨 </a:t>
            </a:r>
            <a:r>
              <a:rPr lang="en-US" altLang="ko-KR" dirty="0"/>
              <a:t>(XML</a:t>
            </a:r>
            <a:r>
              <a:rPr lang="ko-KR" altLang="en-US" dirty="0"/>
              <a:t>은 애초에 </a:t>
            </a:r>
            <a:r>
              <a:rPr lang="ko-KR" altLang="en-US" dirty="0" err="1"/>
              <a:t>마크업</a:t>
            </a:r>
            <a:r>
              <a:rPr lang="ko-KR" altLang="en-US" dirty="0"/>
              <a:t> 언어로 설계됨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5)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json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은 닫는 태그 없음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배열 사용이 용이함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짧음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3096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자바스크립트를 쓴다고 해서 </a:t>
            </a:r>
            <a:r>
              <a:rPr lang="en-US" altLang="ko-KR" dirty="0"/>
              <a:t>‘</a:t>
            </a:r>
            <a:r>
              <a:rPr lang="ko-KR" altLang="en-US" dirty="0"/>
              <a:t>동적</a:t>
            </a:r>
            <a:r>
              <a:rPr lang="en-US" altLang="ko-KR" dirty="0"/>
              <a:t>’</a:t>
            </a:r>
            <a:r>
              <a:rPr lang="ko-KR" altLang="en-US" dirty="0"/>
              <a:t>인 것은 아님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Javascript</a:t>
            </a:r>
            <a:r>
              <a:rPr lang="ko-KR" altLang="en-US" dirty="0"/>
              <a:t>에서 랜덤함수</a:t>
            </a:r>
            <a:r>
              <a:rPr lang="en-US" altLang="ko-KR" dirty="0"/>
              <a:t>, </a:t>
            </a:r>
            <a:r>
              <a:rPr lang="ko-KR" altLang="en-US" dirty="0"/>
              <a:t>시간 등의 기능을 사용하면 </a:t>
            </a:r>
            <a:r>
              <a:rPr lang="ko-KR" altLang="en-US" dirty="0" err="1"/>
              <a:t>새로고침</a:t>
            </a:r>
            <a:r>
              <a:rPr lang="ko-KR" altLang="en-US" dirty="0"/>
              <a:t> 할 때마다 화면이 바뀔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 초창기엔 이를 동적으로 인식했을 수도 있겠지만</a:t>
            </a:r>
            <a:r>
              <a:rPr lang="en-US" altLang="ko-KR" dirty="0"/>
              <a:t>, </a:t>
            </a:r>
            <a:r>
              <a:rPr lang="ko-KR" altLang="en-US" dirty="0"/>
              <a:t>지금은 그렇지 않음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</a:t>
            </a:r>
            <a:r>
              <a:rPr lang="en-US" altLang="ko-KR" dirty="0"/>
              <a:t>‘</a:t>
            </a:r>
            <a:r>
              <a:rPr lang="ko-KR" altLang="en-US" dirty="0"/>
              <a:t>정적</a:t>
            </a:r>
            <a:r>
              <a:rPr lang="en-US" altLang="ko-KR" dirty="0"/>
              <a:t>’</a:t>
            </a:r>
            <a:r>
              <a:rPr lang="ko-KR" altLang="en-US" dirty="0"/>
              <a:t>이라 함은 서버에 미리 저장 되어있는 파일을 클라이언트에 그대로 전달하는 웹페이지라고 보면 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43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1.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서버와 클라이언트는 계속 데이터를 주고받는데 데이터 포맷을 미리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맞춰야함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rtl="0"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2.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xml vs json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뭐가 더 간편할까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?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2005</a:t>
            </a:r>
            <a:r>
              <a:rPr lang="ko-KR" altLang="en-US" dirty="0"/>
              <a:t>년 까지만 하더라도 </a:t>
            </a:r>
            <a:r>
              <a:rPr lang="en-US" altLang="ko-KR" dirty="0"/>
              <a:t>JavaScript</a:t>
            </a:r>
            <a:r>
              <a:rPr lang="ko-KR" altLang="en-US" dirty="0"/>
              <a:t>와 </a:t>
            </a:r>
            <a:r>
              <a:rPr lang="en-US" altLang="ko-KR" dirty="0"/>
              <a:t>Xml</a:t>
            </a:r>
            <a:r>
              <a:rPr lang="ko-KR" altLang="en-US" dirty="0"/>
              <a:t>이 장악</a:t>
            </a:r>
          </a:p>
          <a:p>
            <a:r>
              <a:rPr lang="ko-KR" altLang="en-US" dirty="0"/>
              <a:t>불과 </a:t>
            </a:r>
            <a:r>
              <a:rPr lang="en-US" altLang="ko-KR" dirty="0"/>
              <a:t>10</a:t>
            </a:r>
            <a:r>
              <a:rPr lang="ko-KR" altLang="en-US" dirty="0"/>
              <a:t>년 후 지금은 </a:t>
            </a:r>
            <a:r>
              <a:rPr lang="en-US" altLang="ko-KR" dirty="0"/>
              <a:t>JSON</a:t>
            </a:r>
            <a:r>
              <a:rPr lang="ko-KR" altLang="en-US" dirty="0"/>
              <a:t>이 완벽하게 대체</a:t>
            </a:r>
          </a:p>
          <a:p>
            <a:r>
              <a:rPr lang="en-US" altLang="ko-KR" dirty="0"/>
              <a:t>(API</a:t>
            </a:r>
            <a:r>
              <a:rPr lang="ko-KR" altLang="en-US" dirty="0"/>
              <a:t>로 구성된 가장 인기있는 </a:t>
            </a:r>
            <a:r>
              <a:rPr lang="en-US" altLang="ko-KR" dirty="0"/>
              <a:t>10</a:t>
            </a:r>
            <a:r>
              <a:rPr lang="ko-KR" altLang="en-US" dirty="0"/>
              <a:t>개의 웹 </a:t>
            </a:r>
            <a:r>
              <a:rPr lang="en-US" altLang="ko-KR" dirty="0"/>
              <a:t>API </a:t>
            </a:r>
            <a:r>
              <a:rPr lang="ko-KR" altLang="en-US" dirty="0"/>
              <a:t>중 단 하나의 </a:t>
            </a:r>
            <a:r>
              <a:rPr lang="en-US" altLang="ko-KR" dirty="0"/>
              <a:t>API</a:t>
            </a:r>
            <a:r>
              <a:rPr lang="ko-KR" altLang="en-US" dirty="0"/>
              <a:t>만이 </a:t>
            </a:r>
            <a:r>
              <a:rPr lang="en-US" altLang="ko-KR" dirty="0"/>
              <a:t>XML</a:t>
            </a:r>
            <a:r>
              <a:rPr lang="ko-KR" altLang="en-US" dirty="0"/>
              <a:t>로 데이터를 노출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br>
              <a:rPr lang="en-US" altLang="ko-KR" dirty="0"/>
            </a:br>
            <a:r>
              <a:rPr lang="en-US" altLang="ko-KR" dirty="0"/>
              <a:t>1)</a:t>
            </a:r>
            <a:r>
              <a:rPr lang="ko-KR" altLang="en-US" dirty="0"/>
              <a:t> 새로운 종류의 데이터 형식이 아님</a:t>
            </a:r>
            <a:r>
              <a:rPr lang="en-US" altLang="ko-KR" dirty="0"/>
              <a:t>! </a:t>
            </a:r>
            <a:r>
              <a:rPr lang="ko-KR" altLang="en-US" dirty="0"/>
              <a:t>바로 자바스크립트임 </a:t>
            </a:r>
            <a:r>
              <a:rPr lang="en-US" altLang="ko-KR" dirty="0"/>
              <a:t>(</a:t>
            </a:r>
            <a:r>
              <a:rPr lang="ko-KR" altLang="en-US" dirty="0"/>
              <a:t>구문 분석 필요</a:t>
            </a:r>
            <a:r>
              <a:rPr lang="en-US" altLang="ko-KR" dirty="0"/>
              <a:t>X)</a:t>
            </a:r>
          </a:p>
          <a:p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AJAX</a:t>
            </a:r>
            <a:r>
              <a:rPr lang="ko-KR" altLang="en-US" dirty="0"/>
              <a:t>에 대한 관심 </a:t>
            </a:r>
            <a:r>
              <a:rPr lang="en-US" altLang="ko-KR" dirty="0"/>
              <a:t>=&gt; JSON </a:t>
            </a:r>
            <a:r>
              <a:rPr lang="ko-KR" altLang="en-US" dirty="0"/>
              <a:t>인기 증가 </a:t>
            </a:r>
            <a:r>
              <a:rPr lang="en-US" altLang="ko-KR" dirty="0"/>
              <a:t>(JSON </a:t>
            </a:r>
            <a:r>
              <a:rPr lang="ko-KR" altLang="en-US" dirty="0"/>
              <a:t>사용하여 </a:t>
            </a:r>
            <a:r>
              <a:rPr lang="en-US" altLang="ko-KR" dirty="0"/>
              <a:t>AJAX </a:t>
            </a:r>
            <a:r>
              <a:rPr lang="ko-KR" altLang="en-US" dirty="0"/>
              <a:t>애플리케이션 쉽게 구축 깨달음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3)</a:t>
            </a:r>
            <a:r>
              <a:rPr lang="ko-KR" altLang="en-US" dirty="0"/>
              <a:t> 구문이 최소화 구조가 예측 가능</a:t>
            </a:r>
          </a:p>
          <a:p>
            <a:r>
              <a:rPr lang="en-US" altLang="ko-KR" dirty="0"/>
              <a:t>4)</a:t>
            </a:r>
            <a:r>
              <a:rPr lang="ko-KR" altLang="en-US" dirty="0"/>
              <a:t> 데이터 교환 형식을 설계됨 </a:t>
            </a:r>
            <a:r>
              <a:rPr lang="en-US" altLang="ko-KR" dirty="0"/>
              <a:t>(XML</a:t>
            </a:r>
            <a:r>
              <a:rPr lang="ko-KR" altLang="en-US" dirty="0"/>
              <a:t>은 애초에 </a:t>
            </a:r>
            <a:r>
              <a:rPr lang="ko-KR" altLang="en-US" dirty="0" err="1"/>
              <a:t>마크업</a:t>
            </a:r>
            <a:r>
              <a:rPr lang="ko-KR" altLang="en-US" dirty="0"/>
              <a:t> 언어로 설계됨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5)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json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은 닫는 태그 없음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배열 사용이 용이함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짧음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5031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나에 대한 데이터를 </a:t>
            </a:r>
            <a:r>
              <a:rPr kumimoji="1" lang="en-US" altLang="ko-KR" dirty="0"/>
              <a:t>JSON </a:t>
            </a:r>
            <a:r>
              <a:rPr kumimoji="1" lang="ko-KR" altLang="en-US" dirty="0"/>
              <a:t>형식으로 담아 어떻게 저쩧게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 잘 저장했다</a:t>
            </a:r>
            <a:r>
              <a:rPr kumimoji="1" lang="en-US" altLang="ko-KR" dirty="0"/>
              <a:t>!!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DB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나에대한</a:t>
            </a:r>
            <a:r>
              <a:rPr kumimoji="1" lang="ko-KR" altLang="en-US" dirty="0"/>
              <a:t> 데이터를 </a:t>
            </a:r>
            <a:r>
              <a:rPr kumimoji="1" lang="ko-KR" altLang="en-US" dirty="0" err="1"/>
              <a:t>꺼내쓰고</a:t>
            </a:r>
            <a:r>
              <a:rPr kumimoji="1" lang="ko-KR" altLang="en-US" dirty="0"/>
              <a:t> 싶다</a:t>
            </a:r>
            <a:r>
              <a:rPr kumimoji="1" lang="en-US" altLang="ko-KR" dirty="0"/>
              <a:t>!</a:t>
            </a:r>
          </a:p>
          <a:p>
            <a:r>
              <a:rPr kumimoji="1" lang="en-US" altLang="ko-KR" dirty="0"/>
              <a:t>DB</a:t>
            </a:r>
            <a:r>
              <a:rPr kumimoji="1" lang="ko-KR" altLang="en-US" dirty="0"/>
              <a:t>에서는 </a:t>
            </a:r>
            <a:r>
              <a:rPr kumimoji="1" lang="ko-KR" altLang="en-US" dirty="0" err="1"/>
              <a:t>나에대한</a:t>
            </a:r>
            <a:r>
              <a:rPr kumimoji="1" lang="ko-KR" altLang="en-US" dirty="0"/>
              <a:t> 데이터 전부를 넘겨 </a:t>
            </a:r>
            <a:r>
              <a:rPr kumimoji="1" lang="ko-KR" altLang="en-US" dirty="0" err="1"/>
              <a:t>줄건데</a:t>
            </a:r>
            <a:endParaRPr kumimoji="1" lang="en-US" altLang="ko-KR" dirty="0"/>
          </a:p>
          <a:p>
            <a:r>
              <a:rPr kumimoji="1" lang="ko-KR" altLang="en-US" dirty="0"/>
              <a:t>나는 그 중 내 이름만 필요하다</a:t>
            </a:r>
            <a:r>
              <a:rPr kumimoji="1" lang="en-US" altLang="ko-KR" dirty="0"/>
              <a:t>!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1214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정적 웹페이지 </a:t>
            </a:r>
            <a:r>
              <a:rPr lang="en-US" altLang="ko-KR" dirty="0"/>
              <a:t>= </a:t>
            </a:r>
            <a:r>
              <a:rPr lang="ko-KR" altLang="en-US" dirty="0"/>
              <a:t>편의점</a:t>
            </a:r>
            <a:endParaRPr lang="en-US" altLang="ko-KR" dirty="0"/>
          </a:p>
          <a:p>
            <a:r>
              <a:rPr lang="ko-KR" altLang="en-US" dirty="0"/>
              <a:t>서버가 미리 작성된 파일을 클라이언트에게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동적 웹페이지 </a:t>
            </a:r>
            <a:r>
              <a:rPr lang="en-US" altLang="ko-KR" dirty="0"/>
              <a:t>= </a:t>
            </a:r>
            <a:r>
              <a:rPr lang="ko-KR" altLang="en-US" dirty="0"/>
              <a:t>레스토랑</a:t>
            </a:r>
            <a:endParaRPr lang="en-US" altLang="ko-KR" dirty="0"/>
          </a:p>
          <a:p>
            <a:r>
              <a:rPr lang="ko-KR" altLang="en-US" dirty="0"/>
              <a:t>주문과 동시에 요리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en-US" altLang="ko-KR" dirty="0"/>
              <a:t>= </a:t>
            </a:r>
            <a:r>
              <a:rPr lang="ko-KR" altLang="en-US" dirty="0"/>
              <a:t>요리재료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서버가 데이터를 가공하여 클라이언트에게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날 어떤 요리재료가 </a:t>
            </a:r>
            <a:r>
              <a:rPr lang="ko-KR" altLang="en-US" dirty="0" err="1"/>
              <a:t>들어오느냐에</a:t>
            </a:r>
            <a:r>
              <a:rPr lang="ko-KR" altLang="en-US" dirty="0"/>
              <a:t> 따라 제공되는 요리가 다른 레스토랑은 동적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언제가도</a:t>
            </a:r>
            <a:r>
              <a:rPr lang="ko-KR" altLang="en-US" dirty="0"/>
              <a:t> 똑같은 상품이 진열되어 있는 편의점은 정적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08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댓글화면 예시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사용자는 댓글을 작성하면 그것이 곧바로 화면에 구현된다고 느낌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화면을 구성하는 방법은 그렇지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댓글을 작성하면 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그 새로운 댓글을 데이터베이스로 보냄 </a:t>
            </a:r>
            <a:r>
              <a:rPr lang="en-US" altLang="ko-KR" dirty="0"/>
              <a:t>(JSON </a:t>
            </a:r>
            <a:r>
              <a:rPr lang="ko-KR" altLang="en-US" dirty="0"/>
              <a:t>같은 형식으로</a:t>
            </a:r>
            <a:r>
              <a:rPr lang="en-US" altLang="ko-KR" dirty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데이터베이스로부터 전체 댓글을 받음 </a:t>
            </a:r>
            <a:r>
              <a:rPr lang="en-US" altLang="ko-KR" dirty="0"/>
              <a:t>(JSON </a:t>
            </a:r>
            <a:r>
              <a:rPr lang="ko-KR" altLang="en-US" dirty="0"/>
              <a:t>같은 형식으로</a:t>
            </a:r>
            <a:r>
              <a:rPr lang="en-US" altLang="ko-KR" dirty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 </a:t>
            </a:r>
            <a:r>
              <a:rPr lang="ko-KR" altLang="en-US" dirty="0"/>
              <a:t>화면에 댓글 데이터를 </a:t>
            </a:r>
            <a:r>
              <a:rPr lang="ko-KR" altLang="en-US" dirty="0" err="1"/>
              <a:t>나열시키는</a:t>
            </a:r>
            <a:r>
              <a:rPr lang="ko-KR" altLang="en-US" dirty="0"/>
              <a:t> 코드 작성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42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  <a:p>
            <a:r>
              <a:rPr lang="en-US" altLang="ko-KR" sz="1200" dirty="0"/>
              <a:t>1.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 응용 프로그램에서 사용할 수 있도록</a:t>
            </a:r>
            <a:r>
              <a:rPr lang="en-US" altLang="ko-KR" sz="1200" dirty="0"/>
              <a:t>,</a:t>
            </a:r>
            <a:r>
              <a:rPr lang="ko-KR" altLang="en-US" sz="1200" dirty="0"/>
              <a:t> 운영 체제나 프로그래밍 언어가 제공하는 기능을 제어할 수 있게 만든 인터페이스를 뜻함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</a:t>
            </a:r>
            <a:r>
              <a:rPr lang="ko-KR" altLang="en-US" sz="1200" dirty="0"/>
              <a:t> 음식점에서 손님은 스테이크를 주문</a:t>
            </a:r>
            <a:r>
              <a:rPr lang="en-US" altLang="ko-KR" sz="1200" dirty="0"/>
              <a:t>,</a:t>
            </a:r>
            <a:r>
              <a:rPr lang="ko-KR" altLang="en-US" sz="1200" dirty="0"/>
              <a:t> 그리고 점원은 주문을 받고 </a:t>
            </a:r>
            <a:r>
              <a:rPr lang="ko-KR" altLang="en-US" sz="1200" dirty="0" err="1"/>
              <a:t>준비가되면</a:t>
            </a:r>
            <a:r>
              <a:rPr lang="ko-KR" altLang="en-US" sz="1200" dirty="0"/>
              <a:t> 스테이크를 자리에 </a:t>
            </a:r>
            <a:r>
              <a:rPr lang="ko-KR" altLang="en-US" sz="1200" dirty="0" err="1"/>
              <a:t>가져다줌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손님은 스테이크를 굽는 방식 알아야함</a:t>
            </a:r>
            <a:r>
              <a:rPr lang="en-US" altLang="ko-KR" sz="1200" dirty="0"/>
              <a:t>?</a:t>
            </a:r>
            <a:r>
              <a:rPr lang="ko-KR" altLang="en-US" sz="1200" dirty="0"/>
              <a:t> 알 필요 </a:t>
            </a:r>
            <a:r>
              <a:rPr lang="en-US" altLang="ko-KR" sz="1200" dirty="0"/>
              <a:t>X -&gt;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메뉴판을</a:t>
            </a:r>
            <a:r>
              <a:rPr lang="ko-KR" altLang="en-US" sz="1200" dirty="0"/>
              <a:t> 보고 자신이 먹고자 하는 음식을 주문만 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3.</a:t>
            </a:r>
            <a:r>
              <a:rPr lang="ko-KR" altLang="en-US" sz="1200" dirty="0"/>
              <a:t> 아래 그림과 같이 프로그램은 </a:t>
            </a:r>
            <a:r>
              <a:rPr lang="en-US" altLang="ko-KR" sz="1200" dirty="0"/>
              <a:t>API</a:t>
            </a:r>
            <a:r>
              <a:rPr lang="ko-KR" altLang="en-US" sz="1200" dirty="0"/>
              <a:t>에게 데이터를 요청하고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API</a:t>
            </a:r>
            <a:r>
              <a:rPr lang="ko-KR" altLang="en-US" sz="1200" dirty="0"/>
              <a:t>가 요청 받은 명령어를 처리 후 결과물을 작성된 프로그램에게 </a:t>
            </a:r>
            <a:r>
              <a:rPr lang="ko-KR" altLang="en-US" sz="1200" dirty="0" err="1"/>
              <a:t>전달해줌</a:t>
            </a:r>
            <a:r>
              <a:rPr lang="en-US" altLang="ko-KR" sz="1200" dirty="0"/>
              <a:t>,</a:t>
            </a:r>
            <a:r>
              <a:rPr lang="ko-KR" altLang="en-US" sz="1200" dirty="0"/>
              <a:t> 프로그램 입장에서는 안의 </a:t>
            </a:r>
            <a:r>
              <a:rPr lang="ko-KR" altLang="en-US" sz="1200" dirty="0" err="1"/>
              <a:t>로직을</a:t>
            </a:r>
            <a:r>
              <a:rPr lang="ko-KR" altLang="en-US" sz="1200" dirty="0"/>
              <a:t> 몰라도 됨</a:t>
            </a:r>
            <a:r>
              <a:rPr lang="en-US" altLang="ko-KR" sz="1200" dirty="0"/>
              <a:t>.</a:t>
            </a:r>
            <a:endParaRPr lang="en-US" altLang="ko-KR" b="1" dirty="0"/>
          </a:p>
          <a:p>
            <a:endParaRPr lang="en-US" altLang="ko-KR" sz="1200" dirty="0"/>
          </a:p>
          <a:p>
            <a:r>
              <a:rPr lang="en-US" altLang="ko-KR" sz="1200" b="1" dirty="0"/>
              <a:t>4.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핵폭탄 예시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dirty="0"/>
              <a:t>5.</a:t>
            </a:r>
            <a:r>
              <a:rPr lang="ko-KR" altLang="en-US" sz="1200" dirty="0"/>
              <a:t> 💡 </a:t>
            </a:r>
            <a:r>
              <a:rPr lang="en-US" altLang="ko-KR" sz="1200" dirty="0"/>
              <a:t>API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이용하면 구현 방식을 알지 못해도 제품 또는 서비스가 서로 커뮤니케이션할 수 있으며 애플리케이션 개발을 간소화하여 시간과 비용을 절약할 수 있음</a:t>
            </a:r>
            <a:r>
              <a:rPr lang="en-US" altLang="ko-KR" sz="1200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우리도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만들어볼 예정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만들어진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사용할 수 있는데 이가 </a:t>
            </a:r>
            <a:r>
              <a:rPr kumimoji="1" lang="en-US" altLang="ko-KR" dirty="0"/>
              <a:t>open </a:t>
            </a:r>
            <a:r>
              <a:rPr kumimoji="1" lang="en-US" altLang="ko-KR" dirty="0" err="1"/>
              <a:t>api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595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1.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오픈 </a:t>
            </a:r>
            <a:r>
              <a:rPr lang="en-US" altLang="ko-KR" sz="1200" b="1" i="0" kern="1200" dirty="0" err="1">
                <a:solidFill>
                  <a:schemeClr val="tx1"/>
                </a:solidFill>
                <a:effectLst/>
                <a:cs typeface="+mn-cs"/>
              </a:rPr>
              <a:t>api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라는 것이 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b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오픈 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란 개발자라면 누구나 사용할 수 있도록 공개된 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  <a:hlinkClick r:id="rId3" tooltip="API"/>
              </a:rPr>
              <a:t>API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이고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기상청 사이트나 공공 데이터 포털에서 이미 개발된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api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이용할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2. 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cs typeface="+mn-cs"/>
              </a:rPr>
              <a:t>공공데이터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 포털에서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기상청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cs typeface="+mn-cs"/>
              </a:rPr>
              <a:t>api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cs typeface="+mn-cs"/>
              </a:rPr>
              <a:t>신청하는 것 보여주기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  <a:t>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cs typeface="+mn-cs"/>
              </a:rPr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8246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만드는 </a:t>
            </a:r>
            <a:r>
              <a:rPr lang="ko-KR" altLang="en-US" dirty="0" err="1"/>
              <a:t>어플에</a:t>
            </a:r>
            <a:r>
              <a:rPr lang="ko-KR" altLang="en-US" dirty="0"/>
              <a:t> 날씨 기능을 넣어보고 싶다고 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날씨 정보를 어떻게 받아올 수 있을까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기상청 </a:t>
            </a:r>
            <a:r>
              <a:rPr lang="en-US" altLang="ko-KR" dirty="0"/>
              <a:t>API</a:t>
            </a:r>
            <a:r>
              <a:rPr lang="ko-KR" altLang="en-US" dirty="0"/>
              <a:t>를 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기상청 </a:t>
            </a:r>
            <a:r>
              <a:rPr lang="en-US" altLang="ko-KR" dirty="0"/>
              <a:t>API </a:t>
            </a:r>
            <a:r>
              <a:rPr lang="ko-KR" altLang="en-US" dirty="0"/>
              <a:t>문서에서 요구하는 기준에 맞춰 요청</a:t>
            </a:r>
            <a:r>
              <a:rPr lang="en-US" altLang="ko-KR" dirty="0"/>
              <a:t>(Request)</a:t>
            </a:r>
            <a:r>
              <a:rPr lang="ko-KR" altLang="en-US" dirty="0"/>
              <a:t>을 보내면 기상청에서 응답</a:t>
            </a:r>
            <a:r>
              <a:rPr lang="en-US" altLang="ko-KR" dirty="0"/>
              <a:t>(Response)</a:t>
            </a:r>
            <a:r>
              <a:rPr lang="ko-KR" altLang="en-US" dirty="0"/>
              <a:t>을 한다</a:t>
            </a:r>
            <a:r>
              <a:rPr lang="en-US" altLang="ko-KR" dirty="0"/>
              <a:t>! &lt;</a:t>
            </a:r>
            <a:r>
              <a:rPr lang="ko-KR" altLang="en-US" dirty="0"/>
              <a:t>소통은 </a:t>
            </a:r>
            <a:r>
              <a:rPr lang="en-US" altLang="ko-KR" dirty="0"/>
              <a:t>JSON</a:t>
            </a:r>
            <a:r>
              <a:rPr lang="ko-KR" altLang="en-US" dirty="0"/>
              <a:t>이나 </a:t>
            </a:r>
            <a:r>
              <a:rPr lang="en-US" altLang="ko-KR" dirty="0"/>
              <a:t>XML</a:t>
            </a:r>
            <a:r>
              <a:rPr lang="ko-KR" altLang="en-US" dirty="0"/>
              <a:t>과 같은 형태로 이루어짐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우리는 날씨를 관측할 필요도</a:t>
            </a:r>
            <a:r>
              <a:rPr lang="en-US" altLang="ko-KR" dirty="0"/>
              <a:t>, </a:t>
            </a:r>
            <a:r>
              <a:rPr lang="ko-KR" altLang="en-US" dirty="0"/>
              <a:t>관측 데이터를 데이터베이스에 저장하여 직접 꺼낼 필요도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잘 만들어져 있는 기상청의 프로그램을 사용할 수 있기 때문에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68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만드는 </a:t>
            </a:r>
            <a:r>
              <a:rPr lang="ko-KR" altLang="en-US" dirty="0" err="1"/>
              <a:t>어플에</a:t>
            </a:r>
            <a:r>
              <a:rPr lang="ko-KR" altLang="en-US" dirty="0"/>
              <a:t> 날씨 기능을 넣어보고 싶다고 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날씨 정보를 어떻게 받아올 수 있을까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기상청 </a:t>
            </a:r>
            <a:r>
              <a:rPr lang="en-US" altLang="ko-KR" dirty="0"/>
              <a:t>API</a:t>
            </a:r>
            <a:r>
              <a:rPr lang="ko-KR" altLang="en-US" dirty="0"/>
              <a:t>를 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기상청 </a:t>
            </a:r>
            <a:r>
              <a:rPr lang="en-US" altLang="ko-KR" dirty="0"/>
              <a:t>API </a:t>
            </a:r>
            <a:r>
              <a:rPr lang="ko-KR" altLang="en-US" dirty="0"/>
              <a:t>문서에서 요구하는 기준에 맞춰 요청</a:t>
            </a:r>
            <a:r>
              <a:rPr lang="en-US" altLang="ko-KR" dirty="0"/>
              <a:t>(Request)</a:t>
            </a:r>
            <a:r>
              <a:rPr lang="ko-KR" altLang="en-US" dirty="0"/>
              <a:t>을 보내면 기상청에서 응답</a:t>
            </a:r>
            <a:r>
              <a:rPr lang="en-US" altLang="ko-KR" dirty="0"/>
              <a:t>(Response)</a:t>
            </a:r>
            <a:r>
              <a:rPr lang="ko-KR" altLang="en-US" dirty="0"/>
              <a:t>을 한다</a:t>
            </a:r>
            <a:r>
              <a:rPr lang="en-US" altLang="ko-KR" dirty="0"/>
              <a:t>! &lt;</a:t>
            </a:r>
            <a:r>
              <a:rPr lang="ko-KR" altLang="en-US" dirty="0"/>
              <a:t>소통은 </a:t>
            </a:r>
            <a:r>
              <a:rPr lang="en-US" altLang="ko-KR" dirty="0"/>
              <a:t>JSON</a:t>
            </a:r>
            <a:r>
              <a:rPr lang="ko-KR" altLang="en-US" dirty="0"/>
              <a:t>이나 </a:t>
            </a:r>
            <a:r>
              <a:rPr lang="en-US" altLang="ko-KR" dirty="0"/>
              <a:t>XML</a:t>
            </a:r>
            <a:r>
              <a:rPr lang="ko-KR" altLang="en-US" dirty="0"/>
              <a:t>과 같은 형태로 이루어짐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우리는 날씨를 관측할 필요도</a:t>
            </a:r>
            <a:r>
              <a:rPr lang="en-US" altLang="ko-KR" dirty="0"/>
              <a:t>, </a:t>
            </a:r>
            <a:r>
              <a:rPr lang="ko-KR" altLang="en-US" dirty="0"/>
              <a:t>관측 데이터를 데이터베이스에 저장하여 직접 꺼낼 필요도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잘 만들어져 있는 기상청의 프로그램을 사용할 수 있기 때문에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668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GET </a:t>
            </a:r>
            <a:r>
              <a:rPr kumimoji="1" lang="ko-KR" altLang="en-US" dirty="0"/>
              <a:t>방식과</a:t>
            </a:r>
            <a:r>
              <a:rPr kumimoji="1" lang="en-US" altLang="ko-KR" dirty="0"/>
              <a:t> post </a:t>
            </a:r>
            <a:r>
              <a:rPr kumimoji="1" lang="ko-KR" altLang="en-US" dirty="0"/>
              <a:t>방식에 대해서 알아봤음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GET</a:t>
            </a:r>
            <a:r>
              <a:rPr kumimoji="1" lang="ko-KR" altLang="en-US" dirty="0"/>
              <a:t>방식은 클라이언트가 서버에 정보를 조회할 때 사용하는 </a:t>
            </a:r>
            <a:r>
              <a:rPr kumimoji="1" lang="ko-KR" altLang="en-US" dirty="0" err="1"/>
              <a:t>메소드임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그럼 어떤 정보를 원하는지 </a:t>
            </a:r>
            <a:r>
              <a:rPr kumimoji="1" lang="ko-KR" altLang="en-US" dirty="0" err="1"/>
              <a:t>클라는</a:t>
            </a:r>
            <a:r>
              <a:rPr kumimoji="1" lang="ko-KR" altLang="en-US" dirty="0"/>
              <a:t> 서버에게 전달을 해야함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때 사용하는 것이 </a:t>
            </a:r>
            <a:r>
              <a:rPr kumimoji="1" lang="ko-KR" altLang="en-US" dirty="0" err="1"/>
              <a:t>쿼리스트링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물음표 뒤에 있는 구절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Naver</a:t>
            </a:r>
            <a:r>
              <a:rPr kumimoji="1" lang="ko-KR" altLang="en-US" dirty="0"/>
              <a:t>에 고려대학교 검색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고려대학교에 관한 정보를 </a:t>
            </a:r>
            <a:r>
              <a:rPr kumimoji="1" lang="ko-KR" altLang="en-US" dirty="0" err="1"/>
              <a:t>얻고싶어서</a:t>
            </a:r>
            <a:r>
              <a:rPr kumimoji="1" lang="ko-KR" altLang="en-US" dirty="0"/>
              <a:t> 검색을 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어떤 정보를 원하는지 전달 </a:t>
            </a:r>
            <a:r>
              <a:rPr kumimoji="1" lang="en-US" altLang="ko-KR" dirty="0"/>
              <a:t>)-&gt;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연고전으로</a:t>
            </a:r>
            <a:r>
              <a:rPr kumimoji="1" lang="ko-KR" altLang="en-US" dirty="0"/>
              <a:t> 수정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Key-value </a:t>
            </a:r>
            <a:r>
              <a:rPr kumimoji="1" lang="ko-KR" altLang="en-US" dirty="0"/>
              <a:t>형태로 주소 끝에 붙여서 </a:t>
            </a:r>
            <a:r>
              <a:rPr kumimoji="1" lang="ko-KR" altLang="en-US" dirty="0" err="1"/>
              <a:t>서버측에</a:t>
            </a:r>
            <a:r>
              <a:rPr kumimoji="1" lang="ko-KR" altLang="en-US" dirty="0"/>
              <a:t> 전달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2928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Querystring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pagination</a:t>
            </a:r>
            <a:r>
              <a:rPr kumimoji="1" lang="ko-KR" altLang="en-US" dirty="0"/>
              <a:t>에도 많이 쓰임</a:t>
            </a:r>
            <a:endParaRPr kumimoji="1" lang="en-US" altLang="ko-KR" dirty="0"/>
          </a:p>
          <a:p>
            <a:r>
              <a:rPr kumimoji="1" lang="ko-KR" altLang="en-US" dirty="0"/>
              <a:t>네이버 뉴스 경제페이지에서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 페이지를 선택한 화면</a:t>
            </a:r>
            <a:endParaRPr kumimoji="1" lang="en-US" altLang="ko-KR" dirty="0"/>
          </a:p>
          <a:p>
            <a:r>
              <a:rPr kumimoji="1" lang="ko-KR" altLang="en-US" dirty="0"/>
              <a:t>위 </a:t>
            </a:r>
            <a:r>
              <a:rPr kumimoji="1" lang="en-US" altLang="ko-KR" dirty="0" err="1"/>
              <a:t>url</a:t>
            </a:r>
            <a:r>
              <a:rPr kumimoji="1" lang="ko-KR" altLang="en-US" dirty="0"/>
              <a:t>을 보면 </a:t>
            </a:r>
            <a:r>
              <a:rPr kumimoji="1" lang="en-US" altLang="ko-KR" dirty="0"/>
              <a:t>query</a:t>
            </a:r>
            <a:r>
              <a:rPr kumimoji="1" lang="ko-KR" altLang="en-US" dirty="0"/>
              <a:t>부분에 현재 날짜와 해당 페이지 숫자 정보가 </a:t>
            </a:r>
            <a:r>
              <a:rPr kumimoji="1" lang="ko-KR" altLang="en-US" dirty="0" err="1"/>
              <a:t>나타나있는</a:t>
            </a:r>
            <a:r>
              <a:rPr kumimoji="1" lang="ko-KR" altLang="en-US"/>
              <a:t> 것을 볼 수 있음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5598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클라이언트가 무언가를 요청 </a:t>
            </a:r>
            <a:r>
              <a:rPr lang="en-US" altLang="ko-KR" dirty="0"/>
              <a:t>-&gt; </a:t>
            </a:r>
            <a:r>
              <a:rPr lang="ko-KR" altLang="en-US" dirty="0"/>
              <a:t>서버에서 저장된 파일만을 반환 </a:t>
            </a:r>
            <a:r>
              <a:rPr lang="en-US" altLang="ko-KR" dirty="0"/>
              <a:t>== </a:t>
            </a:r>
            <a:r>
              <a:rPr lang="ko-KR" altLang="en-US" dirty="0"/>
              <a:t>정적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 내용을 바꾸고 싶으면</a:t>
            </a:r>
            <a:r>
              <a:rPr lang="en-US" altLang="ko-KR" dirty="0"/>
              <a:t>? </a:t>
            </a:r>
            <a:r>
              <a:rPr lang="ko-KR" altLang="en-US" dirty="0"/>
              <a:t>저장된 내용을 수정하거나 새로운 내용 추가 해야함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학교홈페이지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동적은 데이터베이스와 연결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실시간으로 바뀌는 데이터를 코딩을 일일이 하는 경우는 </a:t>
            </a:r>
            <a:r>
              <a:rPr lang="ko-KR" altLang="en-US" dirty="0" err="1"/>
              <a:t>없잖아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그저 데이터를 받아와서 그것을 화면에 그려주는 코드를 입력하면 되는 것임 </a:t>
            </a:r>
            <a:r>
              <a:rPr lang="en-US" altLang="ko-KR" dirty="0"/>
              <a:t>(</a:t>
            </a:r>
            <a:r>
              <a:rPr lang="ko-KR" altLang="en-US" dirty="0"/>
              <a:t>변수 사용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인스타그램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그렇다면 정적은 나쁜 것인가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학교 홈페이지 예시</a:t>
            </a:r>
            <a:r>
              <a:rPr lang="en-US" altLang="ko-KR" dirty="0"/>
              <a:t>. </a:t>
            </a:r>
            <a:r>
              <a:rPr lang="ko-KR" altLang="en-US" dirty="0"/>
              <a:t>변할 필요가 없는 사이트를 코딩하거나 할 때 오히려 효율적일수도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825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71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검색해서 필요한 오픈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찾기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실습에서는 단기 예보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78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오른쪽 상단 활용 신청하기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8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활용 신청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en-US" altLang="ko-KR" dirty="0"/>
              <a:t>-&gt; </a:t>
            </a:r>
            <a:r>
              <a:rPr lang="ko-KR" altLang="en-US" dirty="0"/>
              <a:t>활용 목적 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2089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Key </a:t>
            </a:r>
            <a:r>
              <a:rPr kumimoji="1" lang="ko-KR" altLang="en-US" dirty="0"/>
              <a:t>값 받기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받은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값을 복사하여 </a:t>
            </a:r>
            <a:r>
              <a:rPr kumimoji="1" lang="ko-KR" altLang="en-US" dirty="0" err="1"/>
              <a:t>활용신청</a:t>
            </a:r>
            <a:r>
              <a:rPr kumimoji="1" lang="ko-KR" altLang="en-US" dirty="0"/>
              <a:t> 상세 기능 정보에서 </a:t>
            </a:r>
            <a:br>
              <a:rPr kumimoji="1" lang="en-US" altLang="ko-KR" dirty="0"/>
            </a:br>
            <a:r>
              <a:rPr kumimoji="1" lang="ko-KR" altLang="en-US" dirty="0"/>
              <a:t>데이터 넣어서 테스트 가능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웹 브라우저에서 바로 </a:t>
            </a:r>
            <a:r>
              <a:rPr kumimoji="1" lang="en-US" altLang="ko-KR" dirty="0"/>
              <a:t>call </a:t>
            </a:r>
            <a:r>
              <a:rPr kumimoji="1" lang="ko-KR" altLang="en-US" dirty="0"/>
              <a:t>하고 싶을 때는 </a:t>
            </a:r>
            <a:r>
              <a:rPr kumimoji="1" lang="en-US" altLang="ko-KR" dirty="0"/>
              <a:t>encoding </a:t>
            </a:r>
            <a:r>
              <a:rPr kumimoji="1" lang="ko-KR" altLang="en-US" dirty="0"/>
              <a:t>인증키</a:t>
            </a:r>
            <a:endParaRPr kumimoji="1" lang="en-US" altLang="ko-KR" dirty="0"/>
          </a:p>
          <a:p>
            <a:r>
              <a:rPr kumimoji="1" lang="ko-KR" altLang="en-US" dirty="0"/>
              <a:t>프로그램으로 돌리고 </a:t>
            </a:r>
            <a:r>
              <a:rPr kumimoji="1" lang="ko-KR" altLang="en-US" dirty="0" err="1"/>
              <a:t>싶을때는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decoding </a:t>
            </a:r>
            <a:r>
              <a:rPr kumimoji="1" lang="ko-KR" altLang="en-US" dirty="0"/>
              <a:t>인증키 </a:t>
            </a:r>
            <a:r>
              <a:rPr kumimoji="1" lang="en-US" altLang="ko-KR" dirty="0"/>
              <a:t>ex)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URLEncoder</a:t>
            </a:r>
            <a:r>
              <a:rPr kumimoji="1" lang="ko-KR" altLang="en-US" dirty="0"/>
              <a:t>라는 모듈을 사용해서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를 불러오고 </a:t>
            </a:r>
            <a:r>
              <a:rPr kumimoji="1" lang="ko-KR" altLang="en-US" dirty="0" err="1"/>
              <a:t>싶을때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decoding </a:t>
            </a:r>
            <a:r>
              <a:rPr kumimoji="1" lang="ko-KR" altLang="en-US" dirty="0"/>
              <a:t>인증키를 사용함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76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결과</a:t>
            </a:r>
            <a:endParaRPr kumimoji="1" lang="en-US" altLang="ko-KR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주소 보면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확인할 수 있음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노드로도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이용하여 정보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요청해야함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1" lang="ko-KR" altLang="en-US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081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결과</a:t>
            </a:r>
            <a:endParaRPr kumimoji="1" lang="en-US" altLang="ko-KR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주소 보면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확인할 수 있음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노드로도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이용하여 정보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요청해야함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1" lang="ko-KR" altLang="en-US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777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신청 완료 후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참고문서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다운로드하기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쿼리스트링으로 보내야하는  필요한 데이터들 있음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598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결과</a:t>
            </a:r>
            <a:endParaRPr kumimoji="1" lang="en-US" altLang="ko-KR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주소 보면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확인할 수 있음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노드로도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이용하여 정보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요청해야함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1" lang="ko-KR" altLang="en-US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7236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결과</a:t>
            </a:r>
            <a:endParaRPr kumimoji="1" lang="en-US" altLang="ko-KR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주소 보면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확인할 수 있음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노드로도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이용하여 정보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요청해야함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1" lang="ko-KR" altLang="en-US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551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살펴본 동적인 웹사이트를 만들기 위해 </a:t>
            </a:r>
            <a:r>
              <a:rPr lang="en-US" altLang="ko-KR" dirty="0"/>
              <a:t>Scripting </a:t>
            </a:r>
            <a:r>
              <a:rPr lang="ko-KR" altLang="en-US" dirty="0"/>
              <a:t>언어 탄생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첫 이름은 </a:t>
            </a:r>
            <a:r>
              <a:rPr lang="en-US" altLang="ko-KR" dirty="0" err="1"/>
              <a:t>LiveScript</a:t>
            </a:r>
            <a:r>
              <a:rPr lang="en-US" altLang="ko-KR" dirty="0"/>
              <a:t> </a:t>
            </a:r>
            <a:r>
              <a:rPr lang="ko-KR" altLang="en-US" dirty="0"/>
              <a:t>였음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자바의 인기가 가장 높을 때였음</a:t>
            </a:r>
            <a:endParaRPr lang="en-US" altLang="ko-KR" dirty="0"/>
          </a:p>
          <a:p>
            <a:r>
              <a:rPr lang="ko-KR" altLang="en-US" dirty="0"/>
              <a:t>그래서 자바스크립트로 이름 바꿈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408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238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 자바스크립트는 애초에 웹페이지를 동적으로 만들기 위해 탄생한</a:t>
            </a:r>
            <a:r>
              <a:rPr lang="en-US" altLang="ko-KR" dirty="0"/>
              <a:t> script </a:t>
            </a:r>
            <a:r>
              <a:rPr lang="ko-KR" altLang="en-US" dirty="0"/>
              <a:t>형식 언어</a:t>
            </a:r>
            <a:endParaRPr lang="en-US" altLang="ko-KR" dirty="0"/>
          </a:p>
          <a:p>
            <a:r>
              <a:rPr lang="ko-KR" altLang="en-US" dirty="0"/>
              <a:t>동적 웹 페이지를 만들 수 있게 해주는 역할을 함으로 브라우저 내에서만 동작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 + CSS +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한 세트</a:t>
            </a:r>
            <a:r>
              <a:rPr lang="en-US" altLang="ko-KR" dirty="0"/>
              <a:t> (</a:t>
            </a:r>
            <a:r>
              <a:rPr lang="ko-KR" altLang="en-US" dirty="0"/>
              <a:t>종속 되어 있었음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그런 자바스크립트를 브라우저 밖으로 끌어낸 런타임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 </a:t>
            </a:r>
            <a:r>
              <a:rPr lang="ko-KR" altLang="en-US" dirty="0"/>
              <a:t>활용가능한 범위가 늘어남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5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활용범위가 넓어진 것에 따른 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개발자 </a:t>
            </a:r>
            <a:r>
              <a:rPr lang="en-US" altLang="ko-KR" dirty="0"/>
              <a:t>= </a:t>
            </a:r>
            <a:r>
              <a:rPr lang="ko-KR" altLang="en-US" dirty="0"/>
              <a:t>웹페이지 개발자</a:t>
            </a:r>
            <a:endParaRPr lang="en-US" altLang="ko-KR" dirty="0"/>
          </a:p>
          <a:p>
            <a:r>
              <a:rPr lang="ko-KR" altLang="en-US" dirty="0"/>
              <a:t>그들은 이미 </a:t>
            </a:r>
            <a:r>
              <a:rPr lang="en-US" altLang="ko-KR" dirty="0"/>
              <a:t>JS</a:t>
            </a:r>
            <a:r>
              <a:rPr lang="ko-KR" altLang="en-US" dirty="0"/>
              <a:t>를 할 수 있음 </a:t>
            </a:r>
            <a:r>
              <a:rPr lang="en-US" altLang="ko-KR" dirty="0"/>
              <a:t>(</a:t>
            </a:r>
            <a:r>
              <a:rPr lang="ko-KR" altLang="en-US" dirty="0"/>
              <a:t>웹 개발에 있어서 필수적인 언어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 개발자들이 다른 영역을 개발할 때 또 다른 언어를 배워야할 필요성이 사라진 의의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0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</a:t>
            </a:r>
            <a:r>
              <a:rPr lang="ko-KR" altLang="en-US" dirty="0"/>
              <a:t>특성 세가지가 있음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en-US" dirty="0"/>
              <a:t>이벤트기반 </a:t>
            </a:r>
            <a:r>
              <a:rPr lang="en-US" altLang="ko-KR" dirty="0"/>
              <a:t>(</a:t>
            </a:r>
            <a:r>
              <a:rPr lang="ko-KR" altLang="en-US" dirty="0"/>
              <a:t>당연한 기능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특정 버튼 클릭 시 특정 기능 발동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회원가입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03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비동기 가능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일부코드를 동시에 실행시킬 수 있음 </a:t>
            </a:r>
            <a:r>
              <a:rPr lang="en-US" altLang="ko-KR" dirty="0"/>
              <a:t>=&gt; </a:t>
            </a:r>
            <a:r>
              <a:rPr lang="ko-KR" altLang="en-US" dirty="0"/>
              <a:t>시간 단축</a:t>
            </a:r>
            <a:endParaRPr lang="en-US" altLang="ko-KR" dirty="0"/>
          </a:p>
          <a:p>
            <a:r>
              <a:rPr lang="ko-KR" altLang="en-US" dirty="0"/>
              <a:t>왜냐하면</a:t>
            </a:r>
            <a:endParaRPr lang="en-US" altLang="ko-KR" dirty="0"/>
          </a:p>
          <a:p>
            <a:r>
              <a:rPr lang="ko-KR" altLang="en-US" dirty="0"/>
              <a:t>오른쪽그림 </a:t>
            </a:r>
            <a:r>
              <a:rPr lang="en-US" altLang="ko-KR" dirty="0"/>
              <a:t>Sync : A</a:t>
            </a:r>
            <a:r>
              <a:rPr lang="ko-KR" altLang="en-US" dirty="0"/>
              <a:t>가 엄청나게 많은 작업을 필요로 하는 코드라면 </a:t>
            </a:r>
            <a:r>
              <a:rPr lang="en-US" altLang="ko-KR" dirty="0"/>
              <a:t>B,C,D</a:t>
            </a:r>
            <a:r>
              <a:rPr lang="ko-KR" altLang="en-US" dirty="0"/>
              <a:t>는 기다려야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endParaRPr lang="en-US" altLang="ko-KR" dirty="0"/>
          </a:p>
          <a:p>
            <a:r>
              <a:rPr lang="ko-KR" altLang="en-US" dirty="0"/>
              <a:t>모든 코드가 비동기적이 아님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대부분은 동기 지만 일부 코드를 동시 실행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82640-2C8F-41DB-BC06-405F350BE6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10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2022-08-24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2022-08-24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hyperlink" Target="http://json.parser.online.f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47D91-3AAC-4E6A-9E6F-368526C7B58C}"/>
              </a:ext>
            </a:extLst>
          </p:cNvPr>
          <p:cNvSpPr txBox="1"/>
          <p:nvPr/>
        </p:nvSpPr>
        <p:spPr>
          <a:xfrm>
            <a:off x="659778" y="2022831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B8579-31A8-48B7-8CC8-FF4990696EE7}"/>
              </a:ext>
            </a:extLst>
          </p:cNvPr>
          <p:cNvSpPr txBox="1"/>
          <p:nvPr/>
        </p:nvSpPr>
        <p:spPr>
          <a:xfrm>
            <a:off x="795246" y="2802188"/>
            <a:ext cx="4984750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 기반</a:t>
            </a:r>
            <a:endParaRPr lang="en-US" altLang="ko-KR" sz="1600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버튼 </a:t>
            </a:r>
            <a:r>
              <a:rPr lang="ko-KR" altLang="en-US" sz="1600" dirty="0" err="1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클릭시</a:t>
            </a:r>
            <a:r>
              <a:rPr lang="en-US" altLang="ko-KR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 발생</a:t>
            </a:r>
            <a:r>
              <a:rPr lang="en-US" altLang="ko-KR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기능 발동</a:t>
            </a:r>
            <a:endParaRPr lang="en-US" altLang="ko-KR" sz="1600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논블로킹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 가능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일부코드를 백그라운드에서 실행 시켜 동시 실행 가능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싱글스레드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프로그래밍 난이도가 쉬우며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cpu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메모리 자원 적게 사용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6EF0581-1CFE-45DC-88D8-380931A36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06" y="2700090"/>
            <a:ext cx="4639733" cy="270587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63122D-525E-4935-9B0A-292F23A5714F}"/>
              </a:ext>
            </a:extLst>
          </p:cNvPr>
          <p:cNvSpPr/>
          <p:nvPr/>
        </p:nvSpPr>
        <p:spPr>
          <a:xfrm>
            <a:off x="6412006" y="2628123"/>
            <a:ext cx="4639733" cy="28498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92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47D91-3AAC-4E6A-9E6F-368526C7B58C}"/>
              </a:ext>
            </a:extLst>
          </p:cNvPr>
          <p:cNvSpPr txBox="1"/>
          <p:nvPr/>
        </p:nvSpPr>
        <p:spPr>
          <a:xfrm>
            <a:off x="659778" y="2022831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B8579-31A8-48B7-8CC8-FF4990696EE7}"/>
              </a:ext>
            </a:extLst>
          </p:cNvPr>
          <p:cNvSpPr txBox="1"/>
          <p:nvPr/>
        </p:nvSpPr>
        <p:spPr>
          <a:xfrm>
            <a:off x="795246" y="2802188"/>
            <a:ext cx="4984750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 기반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버튼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클릭시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 발생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기능 발동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논블로킹</a:t>
            </a:r>
            <a:r>
              <a:rPr lang="ko-KR" altLang="en-US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 가능</a:t>
            </a:r>
            <a:r>
              <a:rPr lang="en-US" altLang="ko-KR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일부코드를 백그라운드에서 실행 시켜 동시 실행 가능</a:t>
            </a:r>
            <a:endParaRPr lang="en-US" altLang="ko-KR" sz="1600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싱글스레드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프로그래밍 난이도가 쉬우며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cpu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메모리 자원 적게 사용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63122D-525E-4935-9B0A-292F23A5714F}"/>
              </a:ext>
            </a:extLst>
          </p:cNvPr>
          <p:cNvSpPr/>
          <p:nvPr/>
        </p:nvSpPr>
        <p:spPr>
          <a:xfrm>
            <a:off x="6412006" y="2628123"/>
            <a:ext cx="4639733" cy="28498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15CB0D-5A37-4A2A-8CC4-50D163BC9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06" y="2628123"/>
            <a:ext cx="4639734" cy="284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8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47D91-3AAC-4E6A-9E6F-368526C7B58C}"/>
              </a:ext>
            </a:extLst>
          </p:cNvPr>
          <p:cNvSpPr txBox="1"/>
          <p:nvPr/>
        </p:nvSpPr>
        <p:spPr>
          <a:xfrm>
            <a:off x="659778" y="2022831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B8579-31A8-48B7-8CC8-FF4990696EE7}"/>
              </a:ext>
            </a:extLst>
          </p:cNvPr>
          <p:cNvSpPr txBox="1"/>
          <p:nvPr/>
        </p:nvSpPr>
        <p:spPr>
          <a:xfrm>
            <a:off x="795246" y="2802188"/>
            <a:ext cx="4984750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 기반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버튼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클릭시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 발생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기능 발동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논블로킹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 가능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일부코드를 백그라운드에서 실행 시켜 동시 실행 가능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싱글스레드</a:t>
            </a:r>
            <a:endParaRPr lang="en-US" altLang="ko-KR" sz="1600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프로그래밍 난이도가 쉬우며</a:t>
            </a:r>
            <a:r>
              <a:rPr lang="en-US" altLang="ko-KR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600" dirty="0" err="1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cpu</a:t>
            </a:r>
            <a:r>
              <a:rPr lang="ko-KR" altLang="en-US" sz="16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메모리 자원 적게 사용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63122D-525E-4935-9B0A-292F23A5714F}"/>
              </a:ext>
            </a:extLst>
          </p:cNvPr>
          <p:cNvSpPr/>
          <p:nvPr/>
        </p:nvSpPr>
        <p:spPr>
          <a:xfrm>
            <a:off x="6412006" y="2628123"/>
            <a:ext cx="4639733" cy="28498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A4F7D1-70A0-4D6B-87DD-0C1B0EF09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06" y="2628123"/>
            <a:ext cx="4639733" cy="284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17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42BC41-E76E-4884-8722-15D26CD8AE15}"/>
              </a:ext>
            </a:extLst>
          </p:cNvPr>
          <p:cNvSpPr/>
          <p:nvPr/>
        </p:nvSpPr>
        <p:spPr>
          <a:xfrm>
            <a:off x="1575433" y="1263727"/>
            <a:ext cx="1373678" cy="4260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A89AD02-76CE-470D-8902-FC396702F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34" y="1464178"/>
            <a:ext cx="3556000" cy="1978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B6257C9-658E-4842-ACF3-7C41604D1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23" y="4210853"/>
            <a:ext cx="5877069" cy="20764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1CCBD9-D54F-4872-A16A-28E53D9DE545}"/>
              </a:ext>
            </a:extLst>
          </p:cNvPr>
          <p:cNvSpPr txBox="1"/>
          <p:nvPr/>
        </p:nvSpPr>
        <p:spPr>
          <a:xfrm>
            <a:off x="1769211" y="1338253"/>
            <a:ext cx="100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동기</a:t>
            </a:r>
            <a:r>
              <a:rPr lang="en-US" altLang="ko-KR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블로킹</a:t>
            </a:r>
            <a:r>
              <a:rPr lang="en-US" altLang="ko-KR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2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69124F-259A-4086-BA2B-3D1E0DEA53DE}"/>
              </a:ext>
            </a:extLst>
          </p:cNvPr>
          <p:cNvSpPr/>
          <p:nvPr/>
        </p:nvSpPr>
        <p:spPr>
          <a:xfrm>
            <a:off x="3301765" y="1464178"/>
            <a:ext cx="3840152" cy="2049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BA4BBB-63AB-42B0-B68E-640D07538234}"/>
              </a:ext>
            </a:extLst>
          </p:cNvPr>
          <p:cNvSpPr/>
          <p:nvPr/>
        </p:nvSpPr>
        <p:spPr>
          <a:xfrm>
            <a:off x="3301765" y="4068436"/>
            <a:ext cx="5990685" cy="2313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5ACAAA8-3F7A-4FB8-AC1C-1631084C44EC}"/>
              </a:ext>
            </a:extLst>
          </p:cNvPr>
          <p:cNvSpPr/>
          <p:nvPr/>
        </p:nvSpPr>
        <p:spPr>
          <a:xfrm>
            <a:off x="1575433" y="3887863"/>
            <a:ext cx="1472567" cy="4260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3C22F6-B2D1-4E17-A714-56AA151D4461}"/>
              </a:ext>
            </a:extLst>
          </p:cNvPr>
          <p:cNvSpPr txBox="1"/>
          <p:nvPr/>
        </p:nvSpPr>
        <p:spPr>
          <a:xfrm>
            <a:off x="1693352" y="3962389"/>
            <a:ext cx="1236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비동기</a:t>
            </a:r>
            <a:r>
              <a:rPr lang="en-US" altLang="ko-KR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논블로킹</a:t>
            </a:r>
            <a:r>
              <a:rPr lang="en-US" altLang="ko-KR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2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41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77F810-B1FE-48DE-8039-C59CCBEAF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57" y="2773532"/>
            <a:ext cx="2531439" cy="2531439"/>
          </a:xfrm>
          <a:prstGeom prst="rect">
            <a:avLst/>
          </a:prstGeom>
        </p:spPr>
      </p:pic>
      <p:pic>
        <p:nvPicPr>
          <p:cNvPr id="1026" name="Picture 2" descr="스프링 기초와 원리를 알아보자🌳">
            <a:extLst>
              <a:ext uri="{FF2B5EF4-FFF2-40B4-BE49-F238E27FC236}">
                <a16:creationId xmlns:a16="http://schemas.microsoft.com/office/drawing/2014/main" id="{B76F4ACE-C353-4757-AA85-2E35E2A1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95" y="2827618"/>
            <a:ext cx="3474216" cy="24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30A564-C556-412E-BD93-1262F03015E2}"/>
              </a:ext>
            </a:extLst>
          </p:cNvPr>
          <p:cNvSpPr txBox="1"/>
          <p:nvPr/>
        </p:nvSpPr>
        <p:spPr>
          <a:xfrm>
            <a:off x="4594745" y="1417690"/>
            <a:ext cx="3002509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자바스프링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무엇을 공부할까요</a:t>
            </a:r>
          </a:p>
        </p:txBody>
      </p:sp>
      <p:pic>
        <p:nvPicPr>
          <p:cNvPr id="5" name="Picture 2" descr="Versus Logo Png Transparent Images – Free PNG Images Vector, PSD, Clipart,  Templates">
            <a:extLst>
              <a:ext uri="{FF2B5EF4-FFF2-40B4-BE49-F238E27FC236}">
                <a16:creationId xmlns:a16="http://schemas.microsoft.com/office/drawing/2014/main" id="{7B4DE6D1-BD14-420E-BDD7-367968140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476" y="3580907"/>
            <a:ext cx="915048" cy="9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614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64C63AD0-8D25-44A7-BA7B-9E8867CA1FE5}"/>
              </a:ext>
            </a:extLst>
          </p:cNvPr>
          <p:cNvGraphicFramePr>
            <a:graphicFrameLocks noGrp="1"/>
          </p:cNvGraphicFramePr>
          <p:nvPr/>
        </p:nvGraphicFramePr>
        <p:xfrm>
          <a:off x="710624" y="1943450"/>
          <a:ext cx="5872344" cy="3447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41149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  <a:gridCol w="2931195">
                  <a:extLst>
                    <a:ext uri="{9D8B030D-6E8A-4147-A177-3AD203B41FA5}">
                      <a16:colId xmlns:a16="http://schemas.microsoft.com/office/drawing/2014/main" val="4284310743"/>
                    </a:ext>
                  </a:extLst>
                </a:gridCol>
              </a:tblGrid>
              <a:tr h="5399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장점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단점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7544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멀티 스레드 방식에 비해 컴퓨터 자원 적게 사용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싱글 스레드라서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CPU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코어 하나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5399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I/O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 많을수록 유리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CPU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 많을수록 불리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5399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웹 서버 내장되어 있음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서버 규모 커졌을 때 관리 어려움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5334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API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 유리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400" dirty="0"/>
                        <a:t>자바스크립트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5399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효율성 좋음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98D9E9-DBE7-4595-BBDB-9623F2A30B37}"/>
              </a:ext>
            </a:extLst>
          </p:cNvPr>
          <p:cNvSpPr txBox="1"/>
          <p:nvPr/>
        </p:nvSpPr>
        <p:spPr>
          <a:xfrm>
            <a:off x="6967375" y="2805552"/>
            <a:ext cx="4514001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기본적인 틀이 있고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내용물만 조금씩 달라지는 사이트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쇼핑몰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블로그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안정성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보안성역시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충분히 검증됨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NASA,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에어비엔비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넷플릭스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링크드인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페이팔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월마트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이베이 등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스타트업에서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많이 사용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효율성 좋음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개발기간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24A832-76F9-42F0-B055-55F64435F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205" y="1301463"/>
            <a:ext cx="1283974" cy="1283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8E0BF-DC2C-4F55-B336-8F031C6F4773}"/>
              </a:ext>
            </a:extLst>
          </p:cNvPr>
          <p:cNvSpPr txBox="1"/>
          <p:nvPr/>
        </p:nvSpPr>
        <p:spPr>
          <a:xfrm>
            <a:off x="696035" y="1460310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 장단점</a:t>
            </a:r>
          </a:p>
        </p:txBody>
      </p:sp>
    </p:spTree>
    <p:extLst>
      <p:ext uri="{BB962C8B-B14F-4D97-AF65-F5344CB8AC3E}">
        <p14:creationId xmlns:p14="http://schemas.microsoft.com/office/powerpoint/2010/main" val="2753498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64C63AD0-8D25-44A7-BA7B-9E8867CA1FE5}"/>
              </a:ext>
            </a:extLst>
          </p:cNvPr>
          <p:cNvGraphicFramePr>
            <a:graphicFrameLocks noGrp="1"/>
          </p:cNvGraphicFramePr>
          <p:nvPr/>
        </p:nvGraphicFramePr>
        <p:xfrm>
          <a:off x="710624" y="1943450"/>
          <a:ext cx="5872344" cy="3447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41149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  <a:gridCol w="2931195">
                  <a:extLst>
                    <a:ext uri="{9D8B030D-6E8A-4147-A177-3AD203B41FA5}">
                      <a16:colId xmlns:a16="http://schemas.microsoft.com/office/drawing/2014/main" val="4284310743"/>
                    </a:ext>
                  </a:extLst>
                </a:gridCol>
              </a:tblGrid>
              <a:tr h="5399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장점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단점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7544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멀티 스레드 방식에 비해 컴퓨터 자원 적게 사용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싱글 스레드라서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CPU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코어 하나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5399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I/O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 많을수록 유리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CPU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 많을수록 불리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5399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웹 서버 내장되어 있음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서버 규모 커졌을 때 관리 어려움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5334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API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 유리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400" dirty="0"/>
                        <a:t>자바스크립트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5399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효율성 좋음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98D9E9-DBE7-4595-BBDB-9623F2A30B37}"/>
              </a:ext>
            </a:extLst>
          </p:cNvPr>
          <p:cNvSpPr txBox="1"/>
          <p:nvPr/>
        </p:nvSpPr>
        <p:spPr>
          <a:xfrm>
            <a:off x="7024513" y="2666610"/>
            <a:ext cx="4335908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CPU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많은 사이트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대규모 데이터 처리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멀티스레드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자원 동작 및 보안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안정적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카카오와 같은 대기업 자바 사용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한국 수요 많음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러닝커브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높음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Picture 2" descr="스프링 기초와 원리를 알아보자🌳">
            <a:extLst>
              <a:ext uri="{FF2B5EF4-FFF2-40B4-BE49-F238E27FC236}">
                <a16:creationId xmlns:a16="http://schemas.microsoft.com/office/drawing/2014/main" id="{4BA053BD-BA4F-4A1E-936F-F4483A01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102" y="1220290"/>
            <a:ext cx="1774097" cy="130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A244A3-192C-43E8-ABE3-2C4CEC200396}"/>
              </a:ext>
            </a:extLst>
          </p:cNvPr>
          <p:cNvSpPr txBox="1"/>
          <p:nvPr/>
        </p:nvSpPr>
        <p:spPr>
          <a:xfrm>
            <a:off x="696035" y="1460310"/>
            <a:ext cx="141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 장단점</a:t>
            </a:r>
          </a:p>
        </p:txBody>
      </p:sp>
    </p:spTree>
    <p:extLst>
      <p:ext uri="{BB962C8B-B14F-4D97-AF65-F5344CB8AC3E}">
        <p14:creationId xmlns:p14="http://schemas.microsoft.com/office/powerpoint/2010/main" val="115295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C5710-D2A7-4379-A296-FC27209F50D5}"/>
              </a:ext>
            </a:extLst>
          </p:cNvPr>
          <p:cNvSpPr txBox="1"/>
          <p:nvPr/>
        </p:nvSpPr>
        <p:spPr>
          <a:xfrm flipH="1">
            <a:off x="8095827" y="1408017"/>
            <a:ext cx="110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호출 스택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A66FD-1BF5-48BC-B907-592D406CF343}"/>
              </a:ext>
            </a:extLst>
          </p:cNvPr>
          <p:cNvSpPr txBox="1"/>
          <p:nvPr/>
        </p:nvSpPr>
        <p:spPr>
          <a:xfrm>
            <a:off x="2047775" y="1972269"/>
            <a:ext cx="2215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function first() {</a:t>
            </a:r>
          </a:p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second();</a:t>
            </a:r>
          </a:p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console.log('</a:t>
            </a:r>
            <a:r>
              <a:rPr lang="ko-KR" altLang="en-US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첫번째</a:t>
            </a:r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function second() {</a:t>
            </a:r>
          </a:p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third();</a:t>
            </a:r>
          </a:p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console.log('</a:t>
            </a:r>
            <a:r>
              <a:rPr lang="ko-KR" altLang="en-US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두번째</a:t>
            </a:r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function third() {</a:t>
            </a:r>
          </a:p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console.log('</a:t>
            </a:r>
            <a:r>
              <a:rPr lang="ko-KR" altLang="en-US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세번째</a:t>
            </a:r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r>
              <a:rPr lang="en-US" altLang="ko-KR" sz="12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first();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94D0BB-D118-4378-B5B4-DAE0F41496F8}"/>
              </a:ext>
            </a:extLst>
          </p:cNvPr>
          <p:cNvSpPr/>
          <p:nvPr/>
        </p:nvSpPr>
        <p:spPr>
          <a:xfrm>
            <a:off x="7247466" y="1909776"/>
            <a:ext cx="2808369" cy="40583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91DB0-12A2-43B3-9BA9-C6BFA078477A}"/>
              </a:ext>
            </a:extLst>
          </p:cNvPr>
          <p:cNvSpPr/>
          <p:nvPr/>
        </p:nvSpPr>
        <p:spPr>
          <a:xfrm>
            <a:off x="7560728" y="5317590"/>
            <a:ext cx="2186997" cy="439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main()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8BCCD1-5458-4F4A-B11A-4DCD4A9B9B6B}"/>
              </a:ext>
            </a:extLst>
          </p:cNvPr>
          <p:cNvSpPr/>
          <p:nvPr/>
        </p:nvSpPr>
        <p:spPr>
          <a:xfrm>
            <a:off x="7558151" y="4803325"/>
            <a:ext cx="2186997" cy="439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first()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1BA7D-531E-4710-976A-DDADA8E934B4}"/>
              </a:ext>
            </a:extLst>
          </p:cNvPr>
          <p:cNvSpPr/>
          <p:nvPr/>
        </p:nvSpPr>
        <p:spPr>
          <a:xfrm>
            <a:off x="7557212" y="4280593"/>
            <a:ext cx="2186997" cy="439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second()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2E4F11-CD4E-4D51-9F0B-DC3522060A59}"/>
              </a:ext>
            </a:extLst>
          </p:cNvPr>
          <p:cNvSpPr/>
          <p:nvPr/>
        </p:nvSpPr>
        <p:spPr>
          <a:xfrm>
            <a:off x="7557212" y="3766328"/>
            <a:ext cx="2186997" cy="439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third()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A14C91B8-7B96-4256-A311-14398947EEFC}"/>
              </a:ext>
            </a:extLst>
          </p:cNvPr>
          <p:cNvSpPr/>
          <p:nvPr/>
        </p:nvSpPr>
        <p:spPr>
          <a:xfrm rot="10800000">
            <a:off x="6317542" y="2604713"/>
            <a:ext cx="287866" cy="2154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C92353-039A-40CE-8BD2-AB7589225E04}"/>
              </a:ext>
            </a:extLst>
          </p:cNvPr>
          <p:cNvSpPr/>
          <p:nvPr/>
        </p:nvSpPr>
        <p:spPr>
          <a:xfrm>
            <a:off x="1807821" y="1777349"/>
            <a:ext cx="2445582" cy="26600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0F688EE6-D59F-4910-857E-AA324D6770E2}"/>
              </a:ext>
            </a:extLst>
          </p:cNvPr>
          <p:cNvSpPr/>
          <p:nvPr/>
        </p:nvSpPr>
        <p:spPr>
          <a:xfrm>
            <a:off x="10753893" y="2604714"/>
            <a:ext cx="287866" cy="2154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EE760C-01A1-4E23-8DA8-ADC5AE746B40}"/>
              </a:ext>
            </a:extLst>
          </p:cNvPr>
          <p:cNvSpPr txBox="1"/>
          <p:nvPr/>
        </p:nvSpPr>
        <p:spPr>
          <a:xfrm>
            <a:off x="5889627" y="4903927"/>
            <a:ext cx="1594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쌓이는 순서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930872-CBA3-4EE3-8082-FC2E34C60B51}"/>
              </a:ext>
            </a:extLst>
          </p:cNvPr>
          <p:cNvSpPr txBox="1"/>
          <p:nvPr/>
        </p:nvSpPr>
        <p:spPr>
          <a:xfrm>
            <a:off x="10204259" y="4903927"/>
            <a:ext cx="1387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실행되는 순서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D85C950-5A3B-463E-93B7-F84F6ADE4B75}"/>
              </a:ext>
            </a:extLst>
          </p:cNvPr>
          <p:cNvSpPr/>
          <p:nvPr/>
        </p:nvSpPr>
        <p:spPr>
          <a:xfrm>
            <a:off x="1807821" y="5050980"/>
            <a:ext cx="2923687" cy="9161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9C891-F339-45FA-8ECD-8914F4070D65}"/>
              </a:ext>
            </a:extLst>
          </p:cNvPr>
          <p:cNvSpPr txBox="1"/>
          <p:nvPr/>
        </p:nvSpPr>
        <p:spPr>
          <a:xfrm>
            <a:off x="1921860" y="5218826"/>
            <a:ext cx="16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 번째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A981EC-908D-496D-A9E4-04DE2CF0FD5A}"/>
              </a:ext>
            </a:extLst>
          </p:cNvPr>
          <p:cNvSpPr txBox="1"/>
          <p:nvPr/>
        </p:nvSpPr>
        <p:spPr>
          <a:xfrm flipH="1">
            <a:off x="1697492" y="4660930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2201B8-DEBB-47A8-8D1A-D017E262538D}"/>
              </a:ext>
            </a:extLst>
          </p:cNvPr>
          <p:cNvSpPr txBox="1"/>
          <p:nvPr/>
        </p:nvSpPr>
        <p:spPr>
          <a:xfrm flipH="1">
            <a:off x="1697492" y="1348742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Code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4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9" grpId="0" animBg="1"/>
      <p:bldP spid="21" grpId="0" animBg="1"/>
      <p:bldP spid="23" grpId="0" animBg="1"/>
      <p:bldP spid="24" grpId="0" animBg="1"/>
      <p:bldP spid="10" grpId="0" animBg="1"/>
      <p:bldP spid="27" grpId="0" animBg="1"/>
      <p:bldP spid="11" grpId="0"/>
      <p:bldP spid="28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C5710-D2A7-4379-A296-FC27209F50D5}"/>
              </a:ext>
            </a:extLst>
          </p:cNvPr>
          <p:cNvSpPr txBox="1"/>
          <p:nvPr/>
        </p:nvSpPr>
        <p:spPr>
          <a:xfrm flipH="1">
            <a:off x="5670717" y="2154736"/>
            <a:ext cx="1109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호출 스택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A66FD-1BF5-48BC-B907-592D406CF343}"/>
              </a:ext>
            </a:extLst>
          </p:cNvPr>
          <p:cNvSpPr txBox="1"/>
          <p:nvPr/>
        </p:nvSpPr>
        <p:spPr>
          <a:xfrm>
            <a:off x="1020510" y="2133000"/>
            <a:ext cx="29154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function run() {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//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</a:p>
          <a:p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console.log(＇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r>
              <a:rPr lang="en-US" altLang="ko-KR" sz="14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  <a:r>
              <a:rPr lang="en-US" altLang="ko-KR" sz="14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setTimeout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(run,1000);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94D0BB-D118-4378-B5B4-DAE0F41496F8}"/>
              </a:ext>
            </a:extLst>
          </p:cNvPr>
          <p:cNvSpPr/>
          <p:nvPr/>
        </p:nvSpPr>
        <p:spPr>
          <a:xfrm>
            <a:off x="4756634" y="2493290"/>
            <a:ext cx="2911301" cy="2347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91DB0-12A2-43B3-9BA9-C6BFA078477A}"/>
              </a:ext>
            </a:extLst>
          </p:cNvPr>
          <p:cNvSpPr/>
          <p:nvPr/>
        </p:nvSpPr>
        <p:spPr>
          <a:xfrm>
            <a:off x="5002167" y="4485348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anonymous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8BCCD1-5458-4F4A-B11A-4DCD4A9B9B6B}"/>
              </a:ext>
            </a:extLst>
          </p:cNvPr>
          <p:cNvSpPr/>
          <p:nvPr/>
        </p:nvSpPr>
        <p:spPr>
          <a:xfrm>
            <a:off x="5002167" y="4123389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console.log(‘</a:t>
            </a:r>
            <a:r>
              <a: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C92353-039A-40CE-8BD2-AB7589225E04}"/>
              </a:ext>
            </a:extLst>
          </p:cNvPr>
          <p:cNvSpPr/>
          <p:nvPr/>
        </p:nvSpPr>
        <p:spPr>
          <a:xfrm>
            <a:off x="888259" y="1935716"/>
            <a:ext cx="3153608" cy="19250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D85C950-5A3B-463E-93B7-F84F6ADE4B75}"/>
              </a:ext>
            </a:extLst>
          </p:cNvPr>
          <p:cNvSpPr/>
          <p:nvPr/>
        </p:nvSpPr>
        <p:spPr>
          <a:xfrm>
            <a:off x="888259" y="4705490"/>
            <a:ext cx="3153608" cy="9871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8555F-B816-4210-8007-8D7F6127F3E8}"/>
              </a:ext>
            </a:extLst>
          </p:cNvPr>
          <p:cNvSpPr txBox="1"/>
          <p:nvPr/>
        </p:nvSpPr>
        <p:spPr>
          <a:xfrm flipH="1">
            <a:off x="929330" y="1500416"/>
            <a:ext cx="82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Code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607C2B-7B32-4DB0-8938-8897D437F7A3}"/>
              </a:ext>
            </a:extLst>
          </p:cNvPr>
          <p:cNvSpPr/>
          <p:nvPr/>
        </p:nvSpPr>
        <p:spPr>
          <a:xfrm>
            <a:off x="8449114" y="2079908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F5FC94-473B-4063-9050-A29E55AAE2F0}"/>
              </a:ext>
            </a:extLst>
          </p:cNvPr>
          <p:cNvSpPr txBox="1"/>
          <p:nvPr/>
        </p:nvSpPr>
        <p:spPr>
          <a:xfrm flipH="1">
            <a:off x="9212958" y="1711029"/>
            <a:ext cx="132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백그라운드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8E2D60-3A84-4402-8342-C8FF80D492A3}"/>
              </a:ext>
            </a:extLst>
          </p:cNvPr>
          <p:cNvSpPr/>
          <p:nvPr/>
        </p:nvSpPr>
        <p:spPr>
          <a:xfrm>
            <a:off x="8450966" y="4319952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FB95F-F29B-4BE7-8C96-3A649566FBB1}"/>
              </a:ext>
            </a:extLst>
          </p:cNvPr>
          <p:cNvSpPr txBox="1"/>
          <p:nvPr/>
        </p:nvSpPr>
        <p:spPr>
          <a:xfrm flipH="1">
            <a:off x="9263760" y="3961399"/>
            <a:ext cx="1158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태스크 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A3A350-FA87-42AC-9FF3-50B5923ED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7455">
            <a:off x="7579141" y="3813526"/>
            <a:ext cx="969174" cy="5048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AC1202-669E-4C6B-ABAF-0966652E9EC0}"/>
              </a:ext>
            </a:extLst>
          </p:cNvPr>
          <p:cNvSpPr txBox="1"/>
          <p:nvPr/>
        </p:nvSpPr>
        <p:spPr>
          <a:xfrm flipH="1">
            <a:off x="888259" y="4283013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20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C5710-D2A7-4379-A296-FC27209F50D5}"/>
              </a:ext>
            </a:extLst>
          </p:cNvPr>
          <p:cNvSpPr txBox="1"/>
          <p:nvPr/>
        </p:nvSpPr>
        <p:spPr>
          <a:xfrm flipH="1">
            <a:off x="5670717" y="2154736"/>
            <a:ext cx="1109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호출 스택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A66FD-1BF5-48BC-B907-592D406CF343}"/>
              </a:ext>
            </a:extLst>
          </p:cNvPr>
          <p:cNvSpPr txBox="1"/>
          <p:nvPr/>
        </p:nvSpPr>
        <p:spPr>
          <a:xfrm>
            <a:off x="1020510" y="2133000"/>
            <a:ext cx="29154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function run() {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//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</a:p>
          <a:p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console.log(＇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r>
              <a:rPr lang="en-US" altLang="ko-KR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  <a:r>
              <a:rPr lang="en-US" altLang="ko-KR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1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setTimeout</a:t>
            </a:r>
            <a:r>
              <a:rPr lang="en-US" altLang="ko-KR" sz="14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(run,1000);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94D0BB-D118-4378-B5B4-DAE0F41496F8}"/>
              </a:ext>
            </a:extLst>
          </p:cNvPr>
          <p:cNvSpPr/>
          <p:nvPr/>
        </p:nvSpPr>
        <p:spPr>
          <a:xfrm>
            <a:off x="4756634" y="2493290"/>
            <a:ext cx="2911301" cy="2347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91DB0-12A2-43B3-9BA9-C6BFA078477A}"/>
              </a:ext>
            </a:extLst>
          </p:cNvPr>
          <p:cNvSpPr/>
          <p:nvPr/>
        </p:nvSpPr>
        <p:spPr>
          <a:xfrm>
            <a:off x="5002167" y="4485348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anonymous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8BCCD1-5458-4F4A-B11A-4DCD4A9B9B6B}"/>
              </a:ext>
            </a:extLst>
          </p:cNvPr>
          <p:cNvSpPr/>
          <p:nvPr/>
        </p:nvSpPr>
        <p:spPr>
          <a:xfrm>
            <a:off x="5002167" y="4123389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setTimeout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C92353-039A-40CE-8BD2-AB7589225E04}"/>
              </a:ext>
            </a:extLst>
          </p:cNvPr>
          <p:cNvSpPr/>
          <p:nvPr/>
        </p:nvSpPr>
        <p:spPr>
          <a:xfrm>
            <a:off x="888259" y="1935716"/>
            <a:ext cx="3153608" cy="19250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D85C950-5A3B-463E-93B7-F84F6ADE4B75}"/>
              </a:ext>
            </a:extLst>
          </p:cNvPr>
          <p:cNvSpPr/>
          <p:nvPr/>
        </p:nvSpPr>
        <p:spPr>
          <a:xfrm>
            <a:off x="888259" y="4705490"/>
            <a:ext cx="3153608" cy="9871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8555F-B816-4210-8007-8D7F6127F3E8}"/>
              </a:ext>
            </a:extLst>
          </p:cNvPr>
          <p:cNvSpPr txBox="1"/>
          <p:nvPr/>
        </p:nvSpPr>
        <p:spPr>
          <a:xfrm flipH="1">
            <a:off x="929330" y="1500416"/>
            <a:ext cx="82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Code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607C2B-7B32-4DB0-8938-8897D437F7A3}"/>
              </a:ext>
            </a:extLst>
          </p:cNvPr>
          <p:cNvSpPr/>
          <p:nvPr/>
        </p:nvSpPr>
        <p:spPr>
          <a:xfrm>
            <a:off x="8449114" y="2079908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F5FC94-473B-4063-9050-A29E55AAE2F0}"/>
              </a:ext>
            </a:extLst>
          </p:cNvPr>
          <p:cNvSpPr txBox="1"/>
          <p:nvPr/>
        </p:nvSpPr>
        <p:spPr>
          <a:xfrm flipH="1">
            <a:off x="9212958" y="1711029"/>
            <a:ext cx="132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백그라운드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8E2D60-3A84-4402-8342-C8FF80D492A3}"/>
              </a:ext>
            </a:extLst>
          </p:cNvPr>
          <p:cNvSpPr/>
          <p:nvPr/>
        </p:nvSpPr>
        <p:spPr>
          <a:xfrm>
            <a:off x="8450966" y="4319952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FB95F-F29B-4BE7-8C96-3A649566FBB1}"/>
              </a:ext>
            </a:extLst>
          </p:cNvPr>
          <p:cNvSpPr txBox="1"/>
          <p:nvPr/>
        </p:nvSpPr>
        <p:spPr>
          <a:xfrm flipH="1">
            <a:off x="9263760" y="3961399"/>
            <a:ext cx="1158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태스크 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A3A350-FA87-42AC-9FF3-50B5923ED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7455">
            <a:off x="7579141" y="3813526"/>
            <a:ext cx="969174" cy="5048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AC1202-669E-4C6B-ABAF-0966652E9EC0}"/>
              </a:ext>
            </a:extLst>
          </p:cNvPr>
          <p:cNvSpPr txBox="1"/>
          <p:nvPr/>
        </p:nvSpPr>
        <p:spPr>
          <a:xfrm flipH="1">
            <a:off x="888259" y="4283013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BC4A4-0149-4CD1-994A-5BDA0DF17712}"/>
              </a:ext>
            </a:extLst>
          </p:cNvPr>
          <p:cNvSpPr txBox="1"/>
          <p:nvPr/>
        </p:nvSpPr>
        <p:spPr>
          <a:xfrm>
            <a:off x="1061866" y="4875878"/>
            <a:ext cx="162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69A527-849B-40F8-B772-2DC92E3812DB}"/>
              </a:ext>
            </a:extLst>
          </p:cNvPr>
          <p:cNvCxnSpPr>
            <a:stCxn id="21" idx="0"/>
            <a:endCxn id="22" idx="1"/>
          </p:cNvCxnSpPr>
          <p:nvPr/>
        </p:nvCxnSpPr>
        <p:spPr>
          <a:xfrm flipV="1">
            <a:off x="6225601" y="2866736"/>
            <a:ext cx="2223513" cy="1256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F0D028-1456-45C1-B6D1-E4C62FCFD695}"/>
              </a:ext>
            </a:extLst>
          </p:cNvPr>
          <p:cNvSpPr/>
          <p:nvPr/>
        </p:nvSpPr>
        <p:spPr>
          <a:xfrm>
            <a:off x="8534089" y="3336383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타이머</a:t>
            </a:r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(run, 1</a:t>
            </a:r>
            <a:r>
              <a: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671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9755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D5300-C3F7-4C09-8ABF-2E3A3C7E1DEB}"/>
              </a:ext>
            </a:extLst>
          </p:cNvPr>
          <p:cNvSpPr txBox="1"/>
          <p:nvPr/>
        </p:nvSpPr>
        <p:spPr>
          <a:xfrm>
            <a:off x="1387573" y="1223946"/>
            <a:ext cx="5699027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클라이언트와 서버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프론트엔드와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백엔드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메서드와 주소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 vs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정적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API(Application Programming Interface)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 String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 API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VScode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06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C5710-D2A7-4379-A296-FC27209F50D5}"/>
              </a:ext>
            </a:extLst>
          </p:cNvPr>
          <p:cNvSpPr txBox="1"/>
          <p:nvPr/>
        </p:nvSpPr>
        <p:spPr>
          <a:xfrm flipH="1">
            <a:off x="5670717" y="2154736"/>
            <a:ext cx="1109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호출 스택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A66FD-1BF5-48BC-B907-592D406CF343}"/>
              </a:ext>
            </a:extLst>
          </p:cNvPr>
          <p:cNvSpPr txBox="1"/>
          <p:nvPr/>
        </p:nvSpPr>
        <p:spPr>
          <a:xfrm>
            <a:off x="1020510" y="2133000"/>
            <a:ext cx="29154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function run() {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//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</a:p>
          <a:p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console.log(＇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r>
              <a:rPr lang="en-US" altLang="ko-KR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  <a:r>
              <a:rPr lang="en-US" altLang="ko-KR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1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setTimeout</a:t>
            </a:r>
            <a:r>
              <a:rPr lang="en-US" altLang="ko-KR" sz="14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(run,1000);</a:t>
            </a:r>
          </a:p>
          <a:p>
            <a:r>
              <a:rPr lang="en-US" altLang="ko-KR" sz="14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</a:t>
            </a:r>
            <a:r>
              <a:rPr lang="en-US" altLang="ko-KR" sz="14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94D0BB-D118-4378-B5B4-DAE0F41496F8}"/>
              </a:ext>
            </a:extLst>
          </p:cNvPr>
          <p:cNvSpPr/>
          <p:nvPr/>
        </p:nvSpPr>
        <p:spPr>
          <a:xfrm>
            <a:off x="4756634" y="2493290"/>
            <a:ext cx="2911301" cy="2347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91DB0-12A2-43B3-9BA9-C6BFA078477A}"/>
              </a:ext>
            </a:extLst>
          </p:cNvPr>
          <p:cNvSpPr/>
          <p:nvPr/>
        </p:nvSpPr>
        <p:spPr>
          <a:xfrm>
            <a:off x="5002167" y="4485348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anonymous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8BCCD1-5458-4F4A-B11A-4DCD4A9B9B6B}"/>
              </a:ext>
            </a:extLst>
          </p:cNvPr>
          <p:cNvSpPr/>
          <p:nvPr/>
        </p:nvSpPr>
        <p:spPr>
          <a:xfrm>
            <a:off x="5002167" y="4123389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console.log(‘</a:t>
            </a:r>
            <a:r>
              <a: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</a:t>
            </a:r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‘)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C92353-039A-40CE-8BD2-AB7589225E04}"/>
              </a:ext>
            </a:extLst>
          </p:cNvPr>
          <p:cNvSpPr/>
          <p:nvPr/>
        </p:nvSpPr>
        <p:spPr>
          <a:xfrm>
            <a:off x="888259" y="1935716"/>
            <a:ext cx="3153608" cy="19250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D85C950-5A3B-463E-93B7-F84F6ADE4B75}"/>
              </a:ext>
            </a:extLst>
          </p:cNvPr>
          <p:cNvSpPr/>
          <p:nvPr/>
        </p:nvSpPr>
        <p:spPr>
          <a:xfrm>
            <a:off x="888259" y="4705490"/>
            <a:ext cx="3153608" cy="9871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8555F-B816-4210-8007-8D7F6127F3E8}"/>
              </a:ext>
            </a:extLst>
          </p:cNvPr>
          <p:cNvSpPr txBox="1"/>
          <p:nvPr/>
        </p:nvSpPr>
        <p:spPr>
          <a:xfrm flipH="1">
            <a:off x="929330" y="1500416"/>
            <a:ext cx="82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Code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607C2B-7B32-4DB0-8938-8897D437F7A3}"/>
              </a:ext>
            </a:extLst>
          </p:cNvPr>
          <p:cNvSpPr/>
          <p:nvPr/>
        </p:nvSpPr>
        <p:spPr>
          <a:xfrm>
            <a:off x="8449114" y="2079908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F5FC94-473B-4063-9050-A29E55AAE2F0}"/>
              </a:ext>
            </a:extLst>
          </p:cNvPr>
          <p:cNvSpPr txBox="1"/>
          <p:nvPr/>
        </p:nvSpPr>
        <p:spPr>
          <a:xfrm flipH="1">
            <a:off x="9212958" y="1711029"/>
            <a:ext cx="132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백그라운드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8E2D60-3A84-4402-8342-C8FF80D492A3}"/>
              </a:ext>
            </a:extLst>
          </p:cNvPr>
          <p:cNvSpPr/>
          <p:nvPr/>
        </p:nvSpPr>
        <p:spPr>
          <a:xfrm>
            <a:off x="8450966" y="4319952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FB95F-F29B-4BE7-8C96-3A649566FBB1}"/>
              </a:ext>
            </a:extLst>
          </p:cNvPr>
          <p:cNvSpPr txBox="1"/>
          <p:nvPr/>
        </p:nvSpPr>
        <p:spPr>
          <a:xfrm flipH="1">
            <a:off x="9263760" y="3961399"/>
            <a:ext cx="1158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태스크 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A3A350-FA87-42AC-9FF3-50B5923ED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7455">
            <a:off x="7579141" y="3813526"/>
            <a:ext cx="969174" cy="5048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AC1202-669E-4C6B-ABAF-0966652E9EC0}"/>
              </a:ext>
            </a:extLst>
          </p:cNvPr>
          <p:cNvSpPr txBox="1"/>
          <p:nvPr/>
        </p:nvSpPr>
        <p:spPr>
          <a:xfrm flipH="1">
            <a:off x="888259" y="4283013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BC4A4-0149-4CD1-994A-5BDA0DF17712}"/>
              </a:ext>
            </a:extLst>
          </p:cNvPr>
          <p:cNvSpPr txBox="1"/>
          <p:nvPr/>
        </p:nvSpPr>
        <p:spPr>
          <a:xfrm>
            <a:off x="1061866" y="4875878"/>
            <a:ext cx="162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F0D028-1456-45C1-B6D1-E4C62FCFD695}"/>
              </a:ext>
            </a:extLst>
          </p:cNvPr>
          <p:cNvSpPr/>
          <p:nvPr/>
        </p:nvSpPr>
        <p:spPr>
          <a:xfrm>
            <a:off x="8534089" y="3336383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타이머</a:t>
            </a:r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(run, 1</a:t>
            </a:r>
            <a:r>
              <a: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485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C5710-D2A7-4379-A296-FC27209F50D5}"/>
              </a:ext>
            </a:extLst>
          </p:cNvPr>
          <p:cNvSpPr txBox="1"/>
          <p:nvPr/>
        </p:nvSpPr>
        <p:spPr>
          <a:xfrm flipH="1">
            <a:off x="5670717" y="2154736"/>
            <a:ext cx="1109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호출 스택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A66FD-1BF5-48BC-B907-592D406CF343}"/>
              </a:ext>
            </a:extLst>
          </p:cNvPr>
          <p:cNvSpPr txBox="1"/>
          <p:nvPr/>
        </p:nvSpPr>
        <p:spPr>
          <a:xfrm>
            <a:off x="1020510" y="2133000"/>
            <a:ext cx="29154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function run() {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//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</a:p>
          <a:p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console.log(＇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r>
              <a:rPr lang="en-US" altLang="ko-KR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  <a:r>
              <a:rPr lang="en-US" altLang="ko-KR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1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setTimeout</a:t>
            </a:r>
            <a:r>
              <a:rPr lang="en-US" altLang="ko-KR" sz="14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(run,1000);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94D0BB-D118-4378-B5B4-DAE0F41496F8}"/>
              </a:ext>
            </a:extLst>
          </p:cNvPr>
          <p:cNvSpPr/>
          <p:nvPr/>
        </p:nvSpPr>
        <p:spPr>
          <a:xfrm>
            <a:off x="4756634" y="2493290"/>
            <a:ext cx="2911301" cy="2347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C92353-039A-40CE-8BD2-AB7589225E04}"/>
              </a:ext>
            </a:extLst>
          </p:cNvPr>
          <p:cNvSpPr/>
          <p:nvPr/>
        </p:nvSpPr>
        <p:spPr>
          <a:xfrm>
            <a:off x="888259" y="1935716"/>
            <a:ext cx="3153608" cy="19250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D85C950-5A3B-463E-93B7-F84F6ADE4B75}"/>
              </a:ext>
            </a:extLst>
          </p:cNvPr>
          <p:cNvSpPr/>
          <p:nvPr/>
        </p:nvSpPr>
        <p:spPr>
          <a:xfrm>
            <a:off x="888259" y="4705490"/>
            <a:ext cx="3153608" cy="9871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8555F-B816-4210-8007-8D7F6127F3E8}"/>
              </a:ext>
            </a:extLst>
          </p:cNvPr>
          <p:cNvSpPr txBox="1"/>
          <p:nvPr/>
        </p:nvSpPr>
        <p:spPr>
          <a:xfrm flipH="1">
            <a:off x="929330" y="1500416"/>
            <a:ext cx="82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Code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607C2B-7B32-4DB0-8938-8897D437F7A3}"/>
              </a:ext>
            </a:extLst>
          </p:cNvPr>
          <p:cNvSpPr/>
          <p:nvPr/>
        </p:nvSpPr>
        <p:spPr>
          <a:xfrm>
            <a:off x="8449114" y="2079908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F5FC94-473B-4063-9050-A29E55AAE2F0}"/>
              </a:ext>
            </a:extLst>
          </p:cNvPr>
          <p:cNvSpPr txBox="1"/>
          <p:nvPr/>
        </p:nvSpPr>
        <p:spPr>
          <a:xfrm flipH="1">
            <a:off x="9212958" y="1711029"/>
            <a:ext cx="132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백그라운드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8E2D60-3A84-4402-8342-C8FF80D492A3}"/>
              </a:ext>
            </a:extLst>
          </p:cNvPr>
          <p:cNvSpPr/>
          <p:nvPr/>
        </p:nvSpPr>
        <p:spPr>
          <a:xfrm>
            <a:off x="8450966" y="4319952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FB95F-F29B-4BE7-8C96-3A649566FBB1}"/>
              </a:ext>
            </a:extLst>
          </p:cNvPr>
          <p:cNvSpPr txBox="1"/>
          <p:nvPr/>
        </p:nvSpPr>
        <p:spPr>
          <a:xfrm flipH="1">
            <a:off x="9263760" y="3961399"/>
            <a:ext cx="1158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태스크 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A3A350-FA87-42AC-9FF3-50B5923ED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7455">
            <a:off x="7579141" y="3813526"/>
            <a:ext cx="969174" cy="5048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AC1202-669E-4C6B-ABAF-0966652E9EC0}"/>
              </a:ext>
            </a:extLst>
          </p:cNvPr>
          <p:cNvSpPr txBox="1"/>
          <p:nvPr/>
        </p:nvSpPr>
        <p:spPr>
          <a:xfrm flipH="1">
            <a:off x="888259" y="4283013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BC4A4-0149-4CD1-994A-5BDA0DF17712}"/>
              </a:ext>
            </a:extLst>
          </p:cNvPr>
          <p:cNvSpPr txBox="1"/>
          <p:nvPr/>
        </p:nvSpPr>
        <p:spPr>
          <a:xfrm>
            <a:off x="1061866" y="4875878"/>
            <a:ext cx="162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F0D028-1456-45C1-B6D1-E4C62FCFD695}"/>
              </a:ext>
            </a:extLst>
          </p:cNvPr>
          <p:cNvSpPr/>
          <p:nvPr/>
        </p:nvSpPr>
        <p:spPr>
          <a:xfrm>
            <a:off x="8534089" y="3336383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타이머</a:t>
            </a:r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(run, 1</a:t>
            </a:r>
            <a:r>
              <a:rPr lang="ko-KR" altLang="en-US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93CD61-F288-4778-9EA5-A0363C8DF805}"/>
              </a:ext>
            </a:extLst>
          </p:cNvPr>
          <p:cNvSpPr/>
          <p:nvPr/>
        </p:nvSpPr>
        <p:spPr>
          <a:xfrm>
            <a:off x="8534088" y="5554667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run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382EC4-AC95-408F-AB44-3CC757377FA7}"/>
              </a:ext>
            </a:extLst>
          </p:cNvPr>
          <p:cNvCxnSpPr>
            <a:stCxn id="24" idx="2"/>
            <a:endCxn id="35" idx="0"/>
          </p:cNvCxnSpPr>
          <p:nvPr/>
        </p:nvCxnSpPr>
        <p:spPr>
          <a:xfrm>
            <a:off x="9757523" y="3590387"/>
            <a:ext cx="1853" cy="72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704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C5710-D2A7-4379-A296-FC27209F50D5}"/>
              </a:ext>
            </a:extLst>
          </p:cNvPr>
          <p:cNvSpPr txBox="1"/>
          <p:nvPr/>
        </p:nvSpPr>
        <p:spPr>
          <a:xfrm flipH="1">
            <a:off x="5670717" y="2154736"/>
            <a:ext cx="1109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호출 스택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A66FD-1BF5-48BC-B907-592D406CF343}"/>
              </a:ext>
            </a:extLst>
          </p:cNvPr>
          <p:cNvSpPr txBox="1"/>
          <p:nvPr/>
        </p:nvSpPr>
        <p:spPr>
          <a:xfrm>
            <a:off x="1020510" y="2133000"/>
            <a:ext cx="29154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function run() {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//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</a:p>
          <a:p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console.log(＇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r>
              <a:rPr lang="en-US" altLang="ko-KR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  <a:r>
              <a:rPr lang="en-US" altLang="ko-KR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1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setTimeout</a:t>
            </a:r>
            <a:r>
              <a:rPr lang="en-US" altLang="ko-KR" sz="14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(run,1000);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94D0BB-D118-4378-B5B4-DAE0F41496F8}"/>
              </a:ext>
            </a:extLst>
          </p:cNvPr>
          <p:cNvSpPr/>
          <p:nvPr/>
        </p:nvSpPr>
        <p:spPr>
          <a:xfrm>
            <a:off x="4756634" y="2493290"/>
            <a:ext cx="2911301" cy="2347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C92353-039A-40CE-8BD2-AB7589225E04}"/>
              </a:ext>
            </a:extLst>
          </p:cNvPr>
          <p:cNvSpPr/>
          <p:nvPr/>
        </p:nvSpPr>
        <p:spPr>
          <a:xfrm>
            <a:off x="888259" y="1935716"/>
            <a:ext cx="3153608" cy="19250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D85C950-5A3B-463E-93B7-F84F6ADE4B75}"/>
              </a:ext>
            </a:extLst>
          </p:cNvPr>
          <p:cNvSpPr/>
          <p:nvPr/>
        </p:nvSpPr>
        <p:spPr>
          <a:xfrm>
            <a:off x="888259" y="4705490"/>
            <a:ext cx="3153608" cy="9871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8555F-B816-4210-8007-8D7F6127F3E8}"/>
              </a:ext>
            </a:extLst>
          </p:cNvPr>
          <p:cNvSpPr txBox="1"/>
          <p:nvPr/>
        </p:nvSpPr>
        <p:spPr>
          <a:xfrm flipH="1">
            <a:off x="929330" y="1500416"/>
            <a:ext cx="82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Code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607C2B-7B32-4DB0-8938-8897D437F7A3}"/>
              </a:ext>
            </a:extLst>
          </p:cNvPr>
          <p:cNvSpPr/>
          <p:nvPr/>
        </p:nvSpPr>
        <p:spPr>
          <a:xfrm>
            <a:off x="8449114" y="2079908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F5FC94-473B-4063-9050-A29E55AAE2F0}"/>
              </a:ext>
            </a:extLst>
          </p:cNvPr>
          <p:cNvSpPr txBox="1"/>
          <p:nvPr/>
        </p:nvSpPr>
        <p:spPr>
          <a:xfrm flipH="1">
            <a:off x="9212958" y="1711029"/>
            <a:ext cx="132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백그라운드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8E2D60-3A84-4402-8342-C8FF80D492A3}"/>
              </a:ext>
            </a:extLst>
          </p:cNvPr>
          <p:cNvSpPr/>
          <p:nvPr/>
        </p:nvSpPr>
        <p:spPr>
          <a:xfrm>
            <a:off x="8450966" y="4319952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FB95F-F29B-4BE7-8C96-3A649566FBB1}"/>
              </a:ext>
            </a:extLst>
          </p:cNvPr>
          <p:cNvSpPr txBox="1"/>
          <p:nvPr/>
        </p:nvSpPr>
        <p:spPr>
          <a:xfrm flipH="1">
            <a:off x="9263760" y="3961399"/>
            <a:ext cx="1158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태스크 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A3A350-FA87-42AC-9FF3-50B5923ED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7455">
            <a:off x="7579141" y="3813526"/>
            <a:ext cx="969174" cy="5048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AC1202-669E-4C6B-ABAF-0966652E9EC0}"/>
              </a:ext>
            </a:extLst>
          </p:cNvPr>
          <p:cNvSpPr txBox="1"/>
          <p:nvPr/>
        </p:nvSpPr>
        <p:spPr>
          <a:xfrm flipH="1">
            <a:off x="888259" y="4283013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BC4A4-0149-4CD1-994A-5BDA0DF17712}"/>
              </a:ext>
            </a:extLst>
          </p:cNvPr>
          <p:cNvSpPr txBox="1"/>
          <p:nvPr/>
        </p:nvSpPr>
        <p:spPr>
          <a:xfrm>
            <a:off x="1061866" y="4875878"/>
            <a:ext cx="162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93CD61-F288-4778-9EA5-A0363C8DF805}"/>
              </a:ext>
            </a:extLst>
          </p:cNvPr>
          <p:cNvSpPr/>
          <p:nvPr/>
        </p:nvSpPr>
        <p:spPr>
          <a:xfrm>
            <a:off x="8534088" y="5554667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run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9A5E54-A11B-47FB-85EF-E8AA30C02894}"/>
              </a:ext>
            </a:extLst>
          </p:cNvPr>
          <p:cNvCxnSpPr>
            <a:stCxn id="25" idx="1"/>
            <a:endCxn id="6" idx="2"/>
          </p:cNvCxnSpPr>
          <p:nvPr/>
        </p:nvCxnSpPr>
        <p:spPr>
          <a:xfrm flipH="1" flipV="1">
            <a:off x="6212285" y="4840619"/>
            <a:ext cx="2321803" cy="84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19896F-49CE-4C05-98BE-1B0AAC1FF20D}"/>
              </a:ext>
            </a:extLst>
          </p:cNvPr>
          <p:cNvSpPr/>
          <p:nvPr/>
        </p:nvSpPr>
        <p:spPr>
          <a:xfrm>
            <a:off x="4988850" y="4486098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run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127DED-2E34-4F0A-9BFE-C8FBC75948D5}"/>
              </a:ext>
            </a:extLst>
          </p:cNvPr>
          <p:cNvSpPr/>
          <p:nvPr/>
        </p:nvSpPr>
        <p:spPr>
          <a:xfrm>
            <a:off x="4986099" y="4131577"/>
            <a:ext cx="2446867" cy="254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console.log(‘</a:t>
            </a:r>
            <a:r>
              <a:rPr lang="ko-KR" altLang="en-US" sz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  <a:r>
              <a:rPr lang="en-US" altLang="ko-KR" sz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‘)</a:t>
            </a:r>
          </a:p>
        </p:txBody>
      </p:sp>
    </p:spTree>
    <p:extLst>
      <p:ext uri="{BB962C8B-B14F-4D97-AF65-F5344CB8AC3E}">
        <p14:creationId xmlns:p14="http://schemas.microsoft.com/office/powerpoint/2010/main" val="2455232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C5710-D2A7-4379-A296-FC27209F50D5}"/>
              </a:ext>
            </a:extLst>
          </p:cNvPr>
          <p:cNvSpPr txBox="1"/>
          <p:nvPr/>
        </p:nvSpPr>
        <p:spPr>
          <a:xfrm flipH="1">
            <a:off x="5670717" y="2154736"/>
            <a:ext cx="1109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호출 스택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A66FD-1BF5-48BC-B907-592D406CF343}"/>
              </a:ext>
            </a:extLst>
          </p:cNvPr>
          <p:cNvSpPr txBox="1"/>
          <p:nvPr/>
        </p:nvSpPr>
        <p:spPr>
          <a:xfrm>
            <a:off x="1020510" y="2133000"/>
            <a:ext cx="29154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function run() {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//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</a:p>
          <a:p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console.log(＇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  <a:p>
            <a:r>
              <a:rPr lang="en-US" altLang="ko-KR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  <a:r>
              <a:rPr lang="en-US" altLang="ko-KR" sz="14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  <a:p>
            <a:r>
              <a:rPr lang="en-US" altLang="ko-KR" sz="1400" b="1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setTimeout</a:t>
            </a:r>
            <a:r>
              <a:rPr lang="en-US" altLang="ko-KR" sz="1400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(run,1000);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console.log('</a:t>
            </a:r>
            <a:r>
              <a:rPr lang="ko-KR" altLang="en-US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94D0BB-D118-4378-B5B4-DAE0F41496F8}"/>
              </a:ext>
            </a:extLst>
          </p:cNvPr>
          <p:cNvSpPr/>
          <p:nvPr/>
        </p:nvSpPr>
        <p:spPr>
          <a:xfrm>
            <a:off x="4756634" y="2493290"/>
            <a:ext cx="2911301" cy="2347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C92353-039A-40CE-8BD2-AB7589225E04}"/>
              </a:ext>
            </a:extLst>
          </p:cNvPr>
          <p:cNvSpPr/>
          <p:nvPr/>
        </p:nvSpPr>
        <p:spPr>
          <a:xfrm>
            <a:off x="888259" y="1935716"/>
            <a:ext cx="3153608" cy="19250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D85C950-5A3B-463E-93B7-F84F6ADE4B75}"/>
              </a:ext>
            </a:extLst>
          </p:cNvPr>
          <p:cNvSpPr/>
          <p:nvPr/>
        </p:nvSpPr>
        <p:spPr>
          <a:xfrm>
            <a:off x="888259" y="4705490"/>
            <a:ext cx="3153608" cy="9871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8555F-B816-4210-8007-8D7F6127F3E8}"/>
              </a:ext>
            </a:extLst>
          </p:cNvPr>
          <p:cNvSpPr txBox="1"/>
          <p:nvPr/>
        </p:nvSpPr>
        <p:spPr>
          <a:xfrm flipH="1">
            <a:off x="929330" y="1500416"/>
            <a:ext cx="82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Code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607C2B-7B32-4DB0-8938-8897D437F7A3}"/>
              </a:ext>
            </a:extLst>
          </p:cNvPr>
          <p:cNvSpPr/>
          <p:nvPr/>
        </p:nvSpPr>
        <p:spPr>
          <a:xfrm>
            <a:off x="8449114" y="2079908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F5FC94-473B-4063-9050-A29E55AAE2F0}"/>
              </a:ext>
            </a:extLst>
          </p:cNvPr>
          <p:cNvSpPr txBox="1"/>
          <p:nvPr/>
        </p:nvSpPr>
        <p:spPr>
          <a:xfrm flipH="1">
            <a:off x="9212958" y="1711029"/>
            <a:ext cx="132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백그라운드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8E2D60-3A84-4402-8342-C8FF80D492A3}"/>
              </a:ext>
            </a:extLst>
          </p:cNvPr>
          <p:cNvSpPr/>
          <p:nvPr/>
        </p:nvSpPr>
        <p:spPr>
          <a:xfrm>
            <a:off x="8450966" y="4319952"/>
            <a:ext cx="2616819" cy="1573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FB95F-F29B-4BE7-8C96-3A649566FBB1}"/>
              </a:ext>
            </a:extLst>
          </p:cNvPr>
          <p:cNvSpPr txBox="1"/>
          <p:nvPr/>
        </p:nvSpPr>
        <p:spPr>
          <a:xfrm flipH="1">
            <a:off x="9263760" y="3961399"/>
            <a:ext cx="1158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태스크 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A3A350-FA87-42AC-9FF3-50B5923ED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7455">
            <a:off x="7579141" y="3813526"/>
            <a:ext cx="969174" cy="5048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AC1202-669E-4C6B-ABAF-0966652E9EC0}"/>
              </a:ext>
            </a:extLst>
          </p:cNvPr>
          <p:cNvSpPr txBox="1"/>
          <p:nvPr/>
        </p:nvSpPr>
        <p:spPr>
          <a:xfrm flipH="1">
            <a:off x="888259" y="4283013"/>
            <a:ext cx="116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Console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BC4A4-0149-4CD1-994A-5BDA0DF17712}"/>
              </a:ext>
            </a:extLst>
          </p:cNvPr>
          <p:cNvSpPr txBox="1"/>
          <p:nvPr/>
        </p:nvSpPr>
        <p:spPr>
          <a:xfrm>
            <a:off x="1061866" y="4875878"/>
            <a:ext cx="16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 걸리는 작업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382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993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클라이언트와 서버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D5300-C3F7-4C09-8ABF-2E3A3C7E1DEB}"/>
              </a:ext>
            </a:extLst>
          </p:cNvPr>
          <p:cNvSpPr txBox="1"/>
          <p:nvPr/>
        </p:nvSpPr>
        <p:spPr>
          <a:xfrm>
            <a:off x="411983" y="1190194"/>
            <a:ext cx="113680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네트워크를 통해 클라이언트에 정보나 서비스를 제공하는 컴퓨터 또는 프로그램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요청을 보내는 주체</a:t>
            </a: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CFE0121A-3B5E-BD4A-A17C-896BBF054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175" y="3424784"/>
            <a:ext cx="3890648" cy="2334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B77E52-6836-914B-9FEC-03B174818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3980248"/>
            <a:ext cx="5383225" cy="12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80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350993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클라이언트와 서버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D80174-427A-4376-BFD6-D082A83A04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3452" r="95238">
                        <a14:foregroundMark x1="37381" y1="38650" x2="37381" y2="38650"/>
                        <a14:foregroundMark x1="31905" y1="21653" x2="31905" y2="21653"/>
                        <a14:foregroundMark x1="58571" y1="29569" x2="58571" y2="29569"/>
                        <a14:foregroundMark x1="95357" y1="23166" x2="95357" y2="23166"/>
                        <a14:foregroundMark x1="3452" y1="21653" x2="3452" y2="21653"/>
                        <a14:foregroundMark x1="29286" y1="23632" x2="29286" y2="23632"/>
                        <a14:backgroundMark x1="44167" y1="4424" x2="44167" y2="4424"/>
                        <a14:backgroundMark x1="43929" y1="8265" x2="43929" y2="8265"/>
                        <a14:backgroundMark x1="48214" y1="14203" x2="48214" y2="14203"/>
                        <a14:backgroundMark x1="27262" y1="92549" x2="27262" y2="92549"/>
                        <a14:backgroundMark x1="75476" y1="93364" x2="75476" y2="93364"/>
                        <a14:backgroundMark x1="78095" y1="87194" x2="78095" y2="87194"/>
                        <a14:backgroundMark x1="28214" y1="85914" x2="28214" y2="85914"/>
                        <a14:backgroundMark x1="6071" y1="84517" x2="6071" y2="84517"/>
                        <a14:backgroundMark x1="833" y1="27590" x2="833" y2="27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7" y="2595895"/>
            <a:ext cx="1579628" cy="19576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1621C7-0C2D-4097-ADC0-9127A480A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50" b="89431" l="5854" r="95122">
                        <a14:foregroundMark x1="6341" y1="84959" x2="6341" y2="84959"/>
                        <a14:foregroundMark x1="27805" y1="85772" x2="27805" y2="85772"/>
                        <a14:foregroundMark x1="38049" y1="83740" x2="38049" y2="83740"/>
                        <a14:foregroundMark x1="47805" y1="84959" x2="47805" y2="84959"/>
                        <a14:foregroundMark x1="62927" y1="85772" x2="62927" y2="85772"/>
                        <a14:foregroundMark x1="67317" y1="86585" x2="67317" y2="86585"/>
                        <a14:foregroundMark x1="77561" y1="87398" x2="77561" y2="87398"/>
                        <a14:foregroundMark x1="88293" y1="86179" x2="88293" y2="86179"/>
                        <a14:foregroundMark x1="92683" y1="86179" x2="92683" y2="86179"/>
                        <a14:foregroundMark x1="95122" y1="83740" x2="95122" y2="83740"/>
                        <a14:backgroundMark x1="25854" y1="84959" x2="25854" y2="84959"/>
                        <a14:backgroundMark x1="59512" y1="84959" x2="59512" y2="84959"/>
                        <a14:backgroundMark x1="85854" y1="84959" x2="85854" y2="84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90" y="2595895"/>
            <a:ext cx="1707950" cy="204954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150877-5FE5-411E-8F26-C65942E0BCA5}"/>
              </a:ext>
            </a:extLst>
          </p:cNvPr>
          <p:cNvCxnSpPr>
            <a:cxnSpLocks/>
          </p:cNvCxnSpPr>
          <p:nvPr/>
        </p:nvCxnSpPr>
        <p:spPr>
          <a:xfrm>
            <a:off x="2461134" y="3251200"/>
            <a:ext cx="2347933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ACB931-690B-4E43-93B9-E822EACF98D3}"/>
              </a:ext>
            </a:extLst>
          </p:cNvPr>
          <p:cNvCxnSpPr>
            <a:cxnSpLocks/>
          </p:cNvCxnSpPr>
          <p:nvPr/>
        </p:nvCxnSpPr>
        <p:spPr>
          <a:xfrm flipH="1">
            <a:off x="2472428" y="4022726"/>
            <a:ext cx="2298539" cy="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7E4C93-8922-4E71-BD98-9B0BF814505B}"/>
              </a:ext>
            </a:extLst>
          </p:cNvPr>
          <p:cNvCxnSpPr>
            <a:cxnSpLocks/>
          </p:cNvCxnSpPr>
          <p:nvPr/>
        </p:nvCxnSpPr>
        <p:spPr>
          <a:xfrm>
            <a:off x="6354066" y="3251200"/>
            <a:ext cx="640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1382EF0-924B-4F36-8259-DEFAD0072E53}"/>
              </a:ext>
            </a:extLst>
          </p:cNvPr>
          <p:cNvCxnSpPr>
            <a:cxnSpLocks/>
          </p:cNvCxnSpPr>
          <p:nvPr/>
        </p:nvCxnSpPr>
        <p:spPr>
          <a:xfrm flipH="1">
            <a:off x="6325491" y="3908425"/>
            <a:ext cx="668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EF063A-ABA1-47C4-A89A-23A223CF0225}"/>
              </a:ext>
            </a:extLst>
          </p:cNvPr>
          <p:cNvCxnSpPr>
            <a:cxnSpLocks/>
          </p:cNvCxnSpPr>
          <p:nvPr/>
        </p:nvCxnSpPr>
        <p:spPr>
          <a:xfrm>
            <a:off x="8825852" y="3270250"/>
            <a:ext cx="640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B533C22-D7E2-4775-8C2C-8D84C254137F}"/>
              </a:ext>
            </a:extLst>
          </p:cNvPr>
          <p:cNvCxnSpPr>
            <a:cxnSpLocks/>
          </p:cNvCxnSpPr>
          <p:nvPr/>
        </p:nvCxnSpPr>
        <p:spPr>
          <a:xfrm flipH="1">
            <a:off x="8797277" y="3908425"/>
            <a:ext cx="668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1740CF7-3859-44C4-860E-84C347B92655}"/>
              </a:ext>
            </a:extLst>
          </p:cNvPr>
          <p:cNvSpPr txBox="1"/>
          <p:nvPr/>
        </p:nvSpPr>
        <p:spPr>
          <a:xfrm>
            <a:off x="5253149" y="2287711"/>
            <a:ext cx="46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5F149E-88A5-4C38-98B3-EF26365224BB}"/>
              </a:ext>
            </a:extLst>
          </p:cNvPr>
          <p:cNvSpPr txBox="1"/>
          <p:nvPr/>
        </p:nvSpPr>
        <p:spPr>
          <a:xfrm>
            <a:off x="7665633" y="2287711"/>
            <a:ext cx="52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5D58DC-3F17-48BA-B387-C7C2A64377A6}"/>
              </a:ext>
            </a:extLst>
          </p:cNvPr>
          <p:cNvSpPr/>
          <p:nvPr/>
        </p:nvSpPr>
        <p:spPr>
          <a:xfrm>
            <a:off x="608530" y="2426210"/>
            <a:ext cx="1536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fontAlgn="base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(Web browser)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9113A2-D52F-4781-9CE3-7DAD498D2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515" y="3121763"/>
            <a:ext cx="1900945" cy="12604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886D4D-7D63-4B4A-95A7-95C597C6E6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17" y="2867765"/>
            <a:ext cx="1505799" cy="15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8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366863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프론트엔드와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백엔드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D80174-427A-4376-BFD6-D082A83A04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3452" r="95238">
                        <a14:foregroundMark x1="37381" y1="38650" x2="37381" y2="38650"/>
                        <a14:foregroundMark x1="31905" y1="21653" x2="31905" y2="21653"/>
                        <a14:foregroundMark x1="58571" y1="29569" x2="58571" y2="29569"/>
                        <a14:foregroundMark x1="95357" y1="23166" x2="95357" y2="23166"/>
                        <a14:foregroundMark x1="3452" y1="21653" x2="3452" y2="21653"/>
                        <a14:foregroundMark x1="29286" y1="23632" x2="29286" y2="23632"/>
                        <a14:backgroundMark x1="44167" y1="4424" x2="44167" y2="4424"/>
                        <a14:backgroundMark x1="43929" y1="8265" x2="43929" y2="8265"/>
                        <a14:backgroundMark x1="48214" y1="14203" x2="48214" y2="14203"/>
                        <a14:backgroundMark x1="27262" y1="92549" x2="27262" y2="92549"/>
                        <a14:backgroundMark x1="75476" y1="93364" x2="75476" y2="93364"/>
                        <a14:backgroundMark x1="78095" y1="87194" x2="78095" y2="87194"/>
                        <a14:backgroundMark x1="28214" y1="85914" x2="28214" y2="85914"/>
                        <a14:backgroundMark x1="6071" y1="84517" x2="6071" y2="84517"/>
                        <a14:backgroundMark x1="833" y1="27590" x2="833" y2="27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7" y="2595895"/>
            <a:ext cx="1579628" cy="19576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1621C7-0C2D-4097-ADC0-9127A480A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50" b="89431" l="5854" r="95122">
                        <a14:foregroundMark x1="6341" y1="84959" x2="6341" y2="84959"/>
                        <a14:foregroundMark x1="27805" y1="85772" x2="27805" y2="85772"/>
                        <a14:foregroundMark x1="38049" y1="83740" x2="38049" y2="83740"/>
                        <a14:foregroundMark x1="47805" y1="84959" x2="47805" y2="84959"/>
                        <a14:foregroundMark x1="62927" y1="85772" x2="62927" y2="85772"/>
                        <a14:foregroundMark x1="67317" y1="86585" x2="67317" y2="86585"/>
                        <a14:foregroundMark x1="77561" y1="87398" x2="77561" y2="87398"/>
                        <a14:foregroundMark x1="88293" y1="86179" x2="88293" y2="86179"/>
                        <a14:foregroundMark x1="92683" y1="86179" x2="92683" y2="86179"/>
                        <a14:foregroundMark x1="95122" y1="83740" x2="95122" y2="83740"/>
                        <a14:backgroundMark x1="25854" y1="84959" x2="25854" y2="84959"/>
                        <a14:backgroundMark x1="59512" y1="84959" x2="59512" y2="84959"/>
                        <a14:backgroundMark x1="85854" y1="84959" x2="85854" y2="84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90" y="2595895"/>
            <a:ext cx="1707950" cy="204954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150877-5FE5-411E-8F26-C65942E0BCA5}"/>
              </a:ext>
            </a:extLst>
          </p:cNvPr>
          <p:cNvCxnSpPr>
            <a:cxnSpLocks/>
          </p:cNvCxnSpPr>
          <p:nvPr/>
        </p:nvCxnSpPr>
        <p:spPr>
          <a:xfrm>
            <a:off x="2461134" y="3251200"/>
            <a:ext cx="2347933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ACB931-690B-4E43-93B9-E822EACF98D3}"/>
              </a:ext>
            </a:extLst>
          </p:cNvPr>
          <p:cNvCxnSpPr>
            <a:cxnSpLocks/>
          </p:cNvCxnSpPr>
          <p:nvPr/>
        </p:nvCxnSpPr>
        <p:spPr>
          <a:xfrm flipH="1">
            <a:off x="2472428" y="4022726"/>
            <a:ext cx="2298539" cy="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7E4C93-8922-4E71-BD98-9B0BF814505B}"/>
              </a:ext>
            </a:extLst>
          </p:cNvPr>
          <p:cNvCxnSpPr>
            <a:cxnSpLocks/>
          </p:cNvCxnSpPr>
          <p:nvPr/>
        </p:nvCxnSpPr>
        <p:spPr>
          <a:xfrm>
            <a:off x="6354066" y="3251200"/>
            <a:ext cx="640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1382EF0-924B-4F36-8259-DEFAD0072E53}"/>
              </a:ext>
            </a:extLst>
          </p:cNvPr>
          <p:cNvCxnSpPr>
            <a:cxnSpLocks/>
          </p:cNvCxnSpPr>
          <p:nvPr/>
        </p:nvCxnSpPr>
        <p:spPr>
          <a:xfrm flipH="1">
            <a:off x="6325491" y="3908425"/>
            <a:ext cx="668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EF063A-ABA1-47C4-A89A-23A223CF0225}"/>
              </a:ext>
            </a:extLst>
          </p:cNvPr>
          <p:cNvCxnSpPr>
            <a:cxnSpLocks/>
          </p:cNvCxnSpPr>
          <p:nvPr/>
        </p:nvCxnSpPr>
        <p:spPr>
          <a:xfrm>
            <a:off x="8825852" y="3270250"/>
            <a:ext cx="640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B533C22-D7E2-4775-8C2C-8D84C254137F}"/>
              </a:ext>
            </a:extLst>
          </p:cNvPr>
          <p:cNvCxnSpPr>
            <a:cxnSpLocks/>
          </p:cNvCxnSpPr>
          <p:nvPr/>
        </p:nvCxnSpPr>
        <p:spPr>
          <a:xfrm flipH="1">
            <a:off x="8797277" y="3908425"/>
            <a:ext cx="668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1740CF7-3859-44C4-860E-84C347B92655}"/>
              </a:ext>
            </a:extLst>
          </p:cNvPr>
          <p:cNvSpPr txBox="1"/>
          <p:nvPr/>
        </p:nvSpPr>
        <p:spPr>
          <a:xfrm>
            <a:off x="5253149" y="2287711"/>
            <a:ext cx="46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5F149E-88A5-4C38-98B3-EF26365224BB}"/>
              </a:ext>
            </a:extLst>
          </p:cNvPr>
          <p:cNvSpPr txBox="1"/>
          <p:nvPr/>
        </p:nvSpPr>
        <p:spPr>
          <a:xfrm>
            <a:off x="7665633" y="2287711"/>
            <a:ext cx="52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5D58DC-3F17-48BA-B387-C7C2A64377A6}"/>
              </a:ext>
            </a:extLst>
          </p:cNvPr>
          <p:cNvSpPr/>
          <p:nvPr/>
        </p:nvSpPr>
        <p:spPr>
          <a:xfrm>
            <a:off x="608530" y="2426210"/>
            <a:ext cx="1536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fontAlgn="base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(Web browser)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9113A2-D52F-4781-9CE3-7DAD498D2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515" y="3121763"/>
            <a:ext cx="1900945" cy="12604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886D4D-7D63-4B4A-95A7-95C597C6E6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17" y="2867765"/>
            <a:ext cx="1505799" cy="150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EE5ECF-B844-488A-A188-B2414DC82501}"/>
              </a:ext>
            </a:extLst>
          </p:cNvPr>
          <p:cNvSpPr txBox="1"/>
          <p:nvPr/>
        </p:nvSpPr>
        <p:spPr>
          <a:xfrm>
            <a:off x="1874666" y="1627448"/>
            <a:ext cx="146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Front-End</a:t>
            </a:r>
            <a:endParaRPr lang="ko-KR" altLang="en-US" b="1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940B4A-A370-427B-9172-1D12D1128F27}"/>
              </a:ext>
            </a:extLst>
          </p:cNvPr>
          <p:cNvSpPr txBox="1"/>
          <p:nvPr/>
        </p:nvSpPr>
        <p:spPr>
          <a:xfrm>
            <a:off x="7565946" y="1668687"/>
            <a:ext cx="146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Back-End</a:t>
            </a:r>
            <a:endParaRPr lang="ko-KR" altLang="en-US" b="1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56440C-95B3-456C-AD11-0D3E22B7E128}"/>
              </a:ext>
            </a:extLst>
          </p:cNvPr>
          <p:cNvSpPr/>
          <p:nvPr/>
        </p:nvSpPr>
        <p:spPr>
          <a:xfrm>
            <a:off x="465033" y="2153254"/>
            <a:ext cx="3834011" cy="29919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27C95C-61CE-4BA9-A2B2-471427B55E22}"/>
              </a:ext>
            </a:extLst>
          </p:cNvPr>
          <p:cNvSpPr/>
          <p:nvPr/>
        </p:nvSpPr>
        <p:spPr>
          <a:xfrm>
            <a:off x="4684271" y="2148705"/>
            <a:ext cx="6899199" cy="29919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003BAD-3B1B-4C73-910C-9376E4E95BB7}"/>
              </a:ext>
            </a:extLst>
          </p:cNvPr>
          <p:cNvSpPr txBox="1"/>
          <p:nvPr/>
        </p:nvSpPr>
        <p:spPr>
          <a:xfrm>
            <a:off x="7242724" y="5274631"/>
            <a:ext cx="323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 글 정보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가지고 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F2A3F5-7B03-4E41-87C8-611EBB9A4755}"/>
              </a:ext>
            </a:extLst>
          </p:cNvPr>
          <p:cNvSpPr txBox="1"/>
          <p:nvPr/>
        </p:nvSpPr>
        <p:spPr>
          <a:xfrm>
            <a:off x="5716737" y="5820436"/>
            <a:ext cx="226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 여기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 글 정보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DB066D-3F2C-4E82-A991-79F6A06C1ED8}"/>
              </a:ext>
            </a:extLst>
          </p:cNvPr>
          <p:cNvSpPr txBox="1"/>
          <p:nvPr/>
        </p:nvSpPr>
        <p:spPr>
          <a:xfrm>
            <a:off x="1665625" y="5798122"/>
            <a:ext cx="326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정보 가공하여 화면 반영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6DF74C-FDD4-4237-A994-B97EBA177A70}"/>
              </a:ext>
            </a:extLst>
          </p:cNvPr>
          <p:cNvSpPr txBox="1"/>
          <p:nvPr/>
        </p:nvSpPr>
        <p:spPr>
          <a:xfrm>
            <a:off x="1691021" y="5274631"/>
            <a:ext cx="157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 글 주세요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1A6D092-3F6B-4B87-9730-F341C68E9493}"/>
              </a:ext>
            </a:extLst>
          </p:cNvPr>
          <p:cNvCxnSpPr>
            <a:cxnSpLocks/>
          </p:cNvCxnSpPr>
          <p:nvPr/>
        </p:nvCxnSpPr>
        <p:spPr>
          <a:xfrm flipV="1">
            <a:off x="3542570" y="5459297"/>
            <a:ext cx="3394506" cy="1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D92C658-05B7-45C2-8261-1B315AE90CD4}"/>
              </a:ext>
            </a:extLst>
          </p:cNvPr>
          <p:cNvCxnSpPr>
            <a:cxnSpLocks/>
          </p:cNvCxnSpPr>
          <p:nvPr/>
        </p:nvCxnSpPr>
        <p:spPr>
          <a:xfrm flipH="1">
            <a:off x="7684826" y="5673875"/>
            <a:ext cx="861547" cy="124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7304031-DB91-428E-80FB-45CF47C7BC17}"/>
              </a:ext>
            </a:extLst>
          </p:cNvPr>
          <p:cNvCxnSpPr>
            <a:cxnSpLocks/>
          </p:cNvCxnSpPr>
          <p:nvPr/>
        </p:nvCxnSpPr>
        <p:spPr>
          <a:xfrm flipH="1">
            <a:off x="4770967" y="5956503"/>
            <a:ext cx="832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039F62-7A24-42D4-ADD0-851E1F5B9406}"/>
              </a:ext>
            </a:extLst>
          </p:cNvPr>
          <p:cNvSpPr txBox="1"/>
          <p:nvPr/>
        </p:nvSpPr>
        <p:spPr>
          <a:xfrm>
            <a:off x="5668198" y="6118665"/>
            <a:ext cx="226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{id:1,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context: ‘hi’}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3B629-CF82-4484-BC33-A23E72150939}"/>
              </a:ext>
            </a:extLst>
          </p:cNvPr>
          <p:cNvSpPr txBox="1"/>
          <p:nvPr/>
        </p:nvSpPr>
        <p:spPr>
          <a:xfrm>
            <a:off x="48491" y="5274631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/board/1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38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70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메서드와 주소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694F6-158D-3047-98C6-B7C5FE5D1E2B}"/>
              </a:ext>
            </a:extLst>
          </p:cNvPr>
          <p:cNvSpPr txBox="1"/>
          <p:nvPr/>
        </p:nvSpPr>
        <p:spPr>
          <a:xfrm>
            <a:off x="1241107" y="1443509"/>
            <a:ext cx="1986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Rest API</a:t>
            </a:r>
            <a:endParaRPr lang="ko-KR" altLang="en-US" sz="28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/>
        </p:nvGraphicFramePr>
        <p:xfrm>
          <a:off x="4312460" y="368868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657EE99-95BE-9E4E-ACED-1B7F77A2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10" y="2920514"/>
            <a:ext cx="6565900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DF2CD-6D21-A44A-A443-07666A648806}"/>
              </a:ext>
            </a:extLst>
          </p:cNvPr>
          <p:cNvSpPr txBox="1"/>
          <p:nvPr/>
        </p:nvSpPr>
        <p:spPr>
          <a:xfrm>
            <a:off x="5458726" y="3871563"/>
            <a:ext cx="1593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</a:t>
            </a:r>
          </a:p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</a:t>
            </a:r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06EFF-6F71-4F6C-AC57-3848863813A0}"/>
              </a:ext>
            </a:extLst>
          </p:cNvPr>
          <p:cNvSpPr txBox="1"/>
          <p:nvPr/>
        </p:nvSpPr>
        <p:spPr>
          <a:xfrm>
            <a:off x="1492786" y="1917945"/>
            <a:ext cx="190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개발자들의 약속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21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70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메서드와 주소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/>
        </p:nvGraphicFramePr>
        <p:xfrm>
          <a:off x="4312460" y="368868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657EE99-95BE-9E4E-ACED-1B7F77A2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10" y="2920514"/>
            <a:ext cx="6565900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DF2CD-6D21-A44A-A443-07666A648806}"/>
              </a:ext>
            </a:extLst>
          </p:cNvPr>
          <p:cNvSpPr txBox="1"/>
          <p:nvPr/>
        </p:nvSpPr>
        <p:spPr>
          <a:xfrm>
            <a:off x="5458726" y="3871563"/>
            <a:ext cx="1593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</a:t>
            </a:r>
          </a:p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</a:t>
            </a:r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D3B4A-4CE3-49E9-B0EC-E6BE8DD7D7D2}"/>
              </a:ext>
            </a:extLst>
          </p:cNvPr>
          <p:cNvSpPr txBox="1"/>
          <p:nvPr/>
        </p:nvSpPr>
        <p:spPr>
          <a:xfrm>
            <a:off x="5504299" y="1604081"/>
            <a:ext cx="150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/user/1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364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70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메서드와 주소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/>
        </p:nvGraphicFramePr>
        <p:xfrm>
          <a:off x="4312460" y="368868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657EE99-95BE-9E4E-ACED-1B7F77A2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10" y="2920514"/>
            <a:ext cx="6565900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DF2CD-6D21-A44A-A443-07666A648806}"/>
              </a:ext>
            </a:extLst>
          </p:cNvPr>
          <p:cNvSpPr txBox="1"/>
          <p:nvPr/>
        </p:nvSpPr>
        <p:spPr>
          <a:xfrm>
            <a:off x="5458726" y="3871563"/>
            <a:ext cx="1593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</a:t>
            </a:r>
          </a:p>
          <a:p>
            <a:pPr algn="ctr"/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</a:t>
            </a:r>
            <a:b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</a:t>
            </a:r>
            <a:b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PUT</a:t>
            </a:r>
            <a:b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</a:t>
            </a:r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94AB22-D500-436A-AF9F-1DE75B1F2517}"/>
              </a:ext>
            </a:extLst>
          </p:cNvPr>
          <p:cNvSpPr/>
          <p:nvPr/>
        </p:nvSpPr>
        <p:spPr>
          <a:xfrm>
            <a:off x="6993629" y="4444514"/>
            <a:ext cx="683649" cy="3068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</a:t>
            </a:r>
            <a:endParaRPr lang="ko-KR" altLang="en-US" sz="16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3B29F2-1776-43B7-A787-A6A96752B49C}"/>
              </a:ext>
            </a:extLst>
          </p:cNvPr>
          <p:cNvCxnSpPr>
            <a:stCxn id="7" idx="3"/>
          </p:cNvCxnSpPr>
          <p:nvPr/>
        </p:nvCxnSpPr>
        <p:spPr>
          <a:xfrm flipH="1" flipV="1">
            <a:off x="6621729" y="4381757"/>
            <a:ext cx="430665" cy="22847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53DBDE-B893-4652-991B-F4F46C7B2CB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6621728" y="4610227"/>
            <a:ext cx="430666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019D80-5327-458D-871E-2052B641063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6621730" y="4610227"/>
            <a:ext cx="430664" cy="25509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A4A250-B0B9-40FE-A0EC-5D4D267490A7}"/>
              </a:ext>
            </a:extLst>
          </p:cNvPr>
          <p:cNvSpPr txBox="1"/>
          <p:nvPr/>
        </p:nvSpPr>
        <p:spPr>
          <a:xfrm>
            <a:off x="5424775" y="1533119"/>
            <a:ext cx="16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PUT /user/1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685873-8DB9-4423-80C8-7E5E039AF291}"/>
              </a:ext>
            </a:extLst>
          </p:cNvPr>
          <p:cNvSpPr txBox="1"/>
          <p:nvPr/>
        </p:nvSpPr>
        <p:spPr>
          <a:xfrm>
            <a:off x="5058861" y="1939274"/>
            <a:ext cx="23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 “name” : “banana” }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16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5A5852-7520-4816-A1B1-1492B5B68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14" y="2253253"/>
            <a:ext cx="1875898" cy="1875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42C8D8-79DF-4819-A2FA-7C81ED94EA03}"/>
              </a:ext>
            </a:extLst>
          </p:cNvPr>
          <p:cNvSpPr txBox="1"/>
          <p:nvPr/>
        </p:nvSpPr>
        <p:spPr>
          <a:xfrm>
            <a:off x="2684359" y="4454081"/>
            <a:ext cx="703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Node.js</a:t>
            </a:r>
            <a:r>
              <a:rPr lang="ko-KR" altLang="ko-KR" sz="18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ko-KR" altLang="ko-KR" sz="18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크</a:t>
            </a:r>
            <a:r>
              <a:rPr lang="ko-KR" altLang="en-US" sz="18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롬</a:t>
            </a:r>
            <a:r>
              <a:rPr lang="ko-KR" altLang="ko-KR" sz="18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v8 </a:t>
            </a:r>
            <a:r>
              <a:rPr lang="ko-KR" altLang="ko-KR" sz="18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자바스크립트 엔진</a:t>
            </a:r>
            <a:r>
              <a:rPr lang="ko-KR" altLang="ko-KR" sz="18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으로 </a:t>
            </a:r>
            <a:r>
              <a:rPr lang="ko-KR" altLang="ko-KR" sz="1800" kern="10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빌드된</a:t>
            </a:r>
            <a:r>
              <a:rPr lang="ko-KR" altLang="ko-KR" sz="18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 자바스크립트 </a:t>
            </a:r>
            <a:r>
              <a:rPr lang="ko-KR" altLang="ko-KR" sz="18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런타</a:t>
            </a:r>
            <a:r>
              <a:rPr lang="ko-KR" altLang="en-US" sz="18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임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6AD5C1-2CEC-4791-8497-57D21F1CA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51" y="2403919"/>
            <a:ext cx="1400302" cy="14003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516FB2-8F8E-40CD-A6E6-695BD46FCB68}"/>
              </a:ext>
            </a:extLst>
          </p:cNvPr>
          <p:cNvSpPr txBox="1"/>
          <p:nvPr/>
        </p:nvSpPr>
        <p:spPr>
          <a:xfrm>
            <a:off x="7740429" y="3681286"/>
            <a:ext cx="553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B2F743C-22B5-436E-A9F5-1F2908C6D2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01" y="2707920"/>
            <a:ext cx="1567315" cy="116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7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70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메서드와 주소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/>
        </p:nvGraphicFramePr>
        <p:xfrm>
          <a:off x="4312460" y="368868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657EE99-95BE-9E4E-ACED-1B7F77A2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10" y="2920514"/>
            <a:ext cx="6565900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DF2CD-6D21-A44A-A443-07666A648806}"/>
              </a:ext>
            </a:extLst>
          </p:cNvPr>
          <p:cNvSpPr txBox="1"/>
          <p:nvPr/>
        </p:nvSpPr>
        <p:spPr>
          <a:xfrm>
            <a:off x="5458726" y="3871563"/>
            <a:ext cx="1593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</a:t>
            </a:r>
          </a:p>
          <a:p>
            <a:pPr algn="ctr"/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D3B4A-4CE3-49E9-B0EC-E6BE8DD7D7D2}"/>
              </a:ext>
            </a:extLst>
          </p:cNvPr>
          <p:cNvSpPr txBox="1"/>
          <p:nvPr/>
        </p:nvSpPr>
        <p:spPr>
          <a:xfrm>
            <a:off x="5320448" y="1543691"/>
            <a:ext cx="187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 /user/1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441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70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메서드와 주소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694F6-158D-3047-98C6-B7C5FE5D1E2B}"/>
              </a:ext>
            </a:extLst>
          </p:cNvPr>
          <p:cNvSpPr txBox="1"/>
          <p:nvPr/>
        </p:nvSpPr>
        <p:spPr>
          <a:xfrm>
            <a:off x="411985" y="1307169"/>
            <a:ext cx="114879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Method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185383-3C63-C049-98A3-2196F53644CC}"/>
              </a:ext>
            </a:extLst>
          </p:cNvPr>
          <p:cNvGraphicFramePr>
            <a:graphicFrameLocks noGrp="1"/>
          </p:cNvGraphicFramePr>
          <p:nvPr/>
        </p:nvGraphicFramePr>
        <p:xfrm>
          <a:off x="4152900" y="275590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26393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50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657EE99-95BE-9E4E-ACED-1B7F77A2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0" y="1987731"/>
            <a:ext cx="6565900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DF2CD-6D21-A44A-A443-07666A648806}"/>
              </a:ext>
            </a:extLst>
          </p:cNvPr>
          <p:cNvSpPr txBox="1"/>
          <p:nvPr/>
        </p:nvSpPr>
        <p:spPr>
          <a:xfrm>
            <a:off x="5299166" y="3044294"/>
            <a:ext cx="1593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</a:t>
            </a:r>
          </a:p>
          <a:p>
            <a:pPr algn="ctr"/>
            <a:r>
              <a:rPr kumimoji="1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PUT</a:t>
            </a:r>
            <a:b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</a:t>
            </a:r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A1FC5-2DF8-7743-ADBF-5CBBA676B75E}"/>
              </a:ext>
            </a:extLst>
          </p:cNvPr>
          <p:cNvSpPr txBox="1"/>
          <p:nvPr/>
        </p:nvSpPr>
        <p:spPr>
          <a:xfrm>
            <a:off x="352042" y="4941358"/>
            <a:ext cx="114879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주소</a:t>
            </a:r>
          </a:p>
          <a:p>
            <a:endParaRPr lang="en-US" altLang="ko-KR" sz="16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85373-9C26-FC49-ACF5-1F37720DF786}"/>
              </a:ext>
            </a:extLst>
          </p:cNvPr>
          <p:cNvSpPr txBox="1"/>
          <p:nvPr/>
        </p:nvSpPr>
        <p:spPr>
          <a:xfrm>
            <a:off x="4361180" y="5431480"/>
            <a:ext cx="903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://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www.google.com</a:t>
            </a:r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search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198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6232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 vs JSON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6BDCE-9C03-9F44-8BD3-D035BC305679}"/>
              </a:ext>
            </a:extLst>
          </p:cNvPr>
          <p:cNvSpPr txBox="1"/>
          <p:nvPr/>
        </p:nvSpPr>
        <p:spPr>
          <a:xfrm>
            <a:off x="2428162" y="3044886"/>
            <a:ext cx="32481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&lt;dog&gt;</a:t>
            </a:r>
            <a:br>
              <a:rPr lang="en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 </a:t>
            </a:r>
            <a:r>
              <a:rPr lang="en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&lt;name&gt;</a:t>
            </a:r>
            <a:r>
              <a:rPr lang="ko-KR" altLang="en-US" b="0" i="0" dirty="0">
                <a:solidFill>
                  <a:srgbClr val="08080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식빵</a:t>
            </a:r>
            <a:r>
              <a:rPr lang="en-US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&lt;/</a:t>
            </a:r>
            <a:r>
              <a:rPr lang="en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name&gt;</a:t>
            </a:r>
            <a:br>
              <a:rPr lang="en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 </a:t>
            </a:r>
            <a:r>
              <a:rPr lang="en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&lt;family&gt;</a:t>
            </a:r>
            <a:r>
              <a:rPr lang="ko-KR" altLang="en-US" b="0" i="0" dirty="0" err="1">
                <a:solidFill>
                  <a:srgbClr val="08080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웰시코기</a:t>
            </a:r>
            <a:r>
              <a:rPr lang="en-US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&lt;/</a:t>
            </a:r>
            <a:r>
              <a:rPr lang="en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family&gt;</a:t>
            </a:r>
            <a:br>
              <a:rPr lang="en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 </a:t>
            </a:r>
            <a:r>
              <a:rPr lang="en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&lt;age&gt;</a:t>
            </a:r>
            <a:r>
              <a:rPr lang="en" altLang="ko-KR" b="0" i="0" dirty="0">
                <a:solidFill>
                  <a:srgbClr val="08080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&lt;/age&gt;</a:t>
            </a:r>
            <a:br>
              <a:rPr lang="en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 </a:t>
            </a:r>
            <a:r>
              <a:rPr lang="en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&lt;weight&gt;</a:t>
            </a:r>
            <a:r>
              <a:rPr lang="en" altLang="ko-KR" b="0" i="0" dirty="0">
                <a:solidFill>
                  <a:srgbClr val="08080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2.14</a:t>
            </a:r>
            <a:r>
              <a:rPr lang="en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&lt;/weight&gt;</a:t>
            </a:r>
            <a:br>
              <a:rPr lang="en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b="0" i="0" dirty="0">
                <a:solidFill>
                  <a:srgbClr val="7949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&lt;/dog&gt;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24DF52-F538-3E4F-B345-B2D2EEE369AA}"/>
              </a:ext>
            </a:extLst>
          </p:cNvPr>
          <p:cNvSpPr txBox="1"/>
          <p:nvPr/>
        </p:nvSpPr>
        <p:spPr>
          <a:xfrm>
            <a:off x="7162094" y="3053730"/>
            <a:ext cx="26846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08080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  <a:br>
              <a:rPr lang="en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 </a:t>
            </a:r>
            <a:r>
              <a:rPr lang="en" altLang="ko-KR" b="0" i="0" dirty="0">
                <a:solidFill>
                  <a:srgbClr val="234A9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"name"</a:t>
            </a:r>
            <a:r>
              <a:rPr lang="en" altLang="ko-KR" b="0" i="0" dirty="0">
                <a:solidFill>
                  <a:srgbClr val="57575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 </a:t>
            </a:r>
            <a:r>
              <a:rPr lang="en" altLang="ko-KR" b="0" i="0" dirty="0">
                <a:solidFill>
                  <a:srgbClr val="0B612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ko-KR" altLang="en-US" b="0" i="0" dirty="0">
                <a:solidFill>
                  <a:srgbClr val="0B612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식빵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 </a:t>
            </a:r>
            <a:r>
              <a:rPr lang="en-US" altLang="ko-KR" b="0" i="0" dirty="0">
                <a:solidFill>
                  <a:srgbClr val="234A9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" altLang="ko-KR" b="0" i="0" dirty="0">
                <a:solidFill>
                  <a:srgbClr val="234A9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family"</a:t>
            </a:r>
            <a:r>
              <a:rPr lang="en" altLang="ko-KR" b="0" i="0" dirty="0">
                <a:solidFill>
                  <a:srgbClr val="57575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 </a:t>
            </a:r>
            <a:r>
              <a:rPr lang="en" altLang="ko-KR" b="0" i="0" dirty="0">
                <a:solidFill>
                  <a:srgbClr val="0B612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ko-KR" altLang="en-US" b="0" i="0" dirty="0" err="1">
                <a:solidFill>
                  <a:srgbClr val="0B612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웰시코기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b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 </a:t>
            </a:r>
            <a:r>
              <a:rPr lang="en-US" altLang="ko-KR" b="0" i="0" dirty="0">
                <a:solidFill>
                  <a:srgbClr val="234A9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en" altLang="ko-KR" b="0" i="0" dirty="0">
                <a:solidFill>
                  <a:srgbClr val="234A9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age"</a:t>
            </a:r>
            <a:r>
              <a:rPr lang="en" altLang="ko-KR" b="0" i="0" dirty="0">
                <a:solidFill>
                  <a:srgbClr val="57575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 </a:t>
            </a:r>
            <a:r>
              <a:rPr lang="en" altLang="ko-KR" b="0" i="0" dirty="0">
                <a:solidFill>
                  <a:srgbClr val="811F24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" altLang="ko-KR" b="0" i="0" dirty="0">
                <a:solidFill>
                  <a:srgbClr val="57575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br>
              <a:rPr lang="en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 </a:t>
            </a:r>
            <a:r>
              <a:rPr lang="en" altLang="ko-KR" b="0" i="0" dirty="0">
                <a:solidFill>
                  <a:srgbClr val="234A9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"weight"</a:t>
            </a:r>
            <a:r>
              <a:rPr lang="en" altLang="ko-KR" b="0" i="0" dirty="0">
                <a:solidFill>
                  <a:srgbClr val="575757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 </a:t>
            </a:r>
            <a:r>
              <a:rPr lang="en" altLang="ko-KR" b="0" i="0" dirty="0">
                <a:solidFill>
                  <a:srgbClr val="811F24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2.14</a:t>
            </a:r>
            <a:br>
              <a:rPr lang="en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" altLang="ko-KR" b="0" i="0" dirty="0">
                <a:solidFill>
                  <a:srgbClr val="08080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3391CE-0965-4245-8B02-3A314BCE7DB8}"/>
              </a:ext>
            </a:extLst>
          </p:cNvPr>
          <p:cNvSpPr/>
          <p:nvPr/>
        </p:nvSpPr>
        <p:spPr>
          <a:xfrm>
            <a:off x="2276899" y="2621049"/>
            <a:ext cx="3550693" cy="26196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4CECB-BEED-4F4F-BE7B-78B2F3744DE3}"/>
              </a:ext>
            </a:extLst>
          </p:cNvPr>
          <p:cNvSpPr txBox="1"/>
          <p:nvPr/>
        </p:nvSpPr>
        <p:spPr>
          <a:xfrm>
            <a:off x="3566024" y="2152134"/>
            <a:ext cx="839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endParaRPr lang="ko-KR" altLang="en-US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265615-8C35-425E-9A82-78A12AFCB117}"/>
              </a:ext>
            </a:extLst>
          </p:cNvPr>
          <p:cNvSpPr txBox="1"/>
          <p:nvPr/>
        </p:nvSpPr>
        <p:spPr>
          <a:xfrm>
            <a:off x="8006677" y="2176824"/>
            <a:ext cx="839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</a:t>
            </a:r>
            <a:endParaRPr lang="ko-KR" altLang="en-US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D4B6762-9074-4847-AF2D-7192A98F0F5A}"/>
              </a:ext>
            </a:extLst>
          </p:cNvPr>
          <p:cNvSpPr/>
          <p:nvPr/>
        </p:nvSpPr>
        <p:spPr>
          <a:xfrm>
            <a:off x="6771271" y="2621049"/>
            <a:ext cx="3310148" cy="26196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2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24809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24DF52-F538-3E4F-B345-B2D2EEE369AA}"/>
              </a:ext>
            </a:extLst>
          </p:cNvPr>
          <p:cNvSpPr txBox="1"/>
          <p:nvPr/>
        </p:nvSpPr>
        <p:spPr>
          <a:xfrm>
            <a:off x="5500234" y="3348121"/>
            <a:ext cx="52577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: "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곽두팔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: 30,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특기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: ["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축구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야구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"],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: {"#":2,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":"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이정재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":"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정우성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"}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D4B6762-9074-4847-AF2D-7192A98F0F5A}"/>
              </a:ext>
            </a:extLst>
          </p:cNvPr>
          <p:cNvSpPr/>
          <p:nvPr/>
        </p:nvSpPr>
        <p:spPr>
          <a:xfrm>
            <a:off x="5172292" y="2915439"/>
            <a:ext cx="5701715" cy="26196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E51E4-0B16-415C-A67E-597A620C805D}"/>
              </a:ext>
            </a:extLst>
          </p:cNvPr>
          <p:cNvSpPr txBox="1"/>
          <p:nvPr/>
        </p:nvSpPr>
        <p:spPr>
          <a:xfrm>
            <a:off x="3611641" y="1788486"/>
            <a:ext cx="560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나에 대한 데이터를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형식으로 전달하려면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C928E-611A-4892-BB93-C7FC5CC74F30}"/>
              </a:ext>
            </a:extLst>
          </p:cNvPr>
          <p:cNvSpPr txBox="1"/>
          <p:nvPr/>
        </p:nvSpPr>
        <p:spPr>
          <a:xfrm>
            <a:off x="892566" y="3216873"/>
            <a:ext cx="3821373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김철수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나이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30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축구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야구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이정재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정우성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(2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8663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24809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24DF52-F538-3E4F-B345-B2D2EEE369AA}"/>
              </a:ext>
            </a:extLst>
          </p:cNvPr>
          <p:cNvSpPr txBox="1"/>
          <p:nvPr/>
        </p:nvSpPr>
        <p:spPr>
          <a:xfrm>
            <a:off x="1313404" y="3209576"/>
            <a:ext cx="52577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: ＂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김철수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: 30,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특기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: ["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축구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야구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"],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: {"#":2,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":"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이정재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 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":"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정우성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"}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D4B6762-9074-4847-AF2D-7192A98F0F5A}"/>
              </a:ext>
            </a:extLst>
          </p:cNvPr>
          <p:cNvSpPr/>
          <p:nvPr/>
        </p:nvSpPr>
        <p:spPr>
          <a:xfrm>
            <a:off x="985462" y="2776894"/>
            <a:ext cx="5701715" cy="26196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E51E4-0B16-415C-A67E-597A620C805D}"/>
              </a:ext>
            </a:extLst>
          </p:cNvPr>
          <p:cNvSpPr txBox="1"/>
          <p:nvPr/>
        </p:nvSpPr>
        <p:spPr>
          <a:xfrm>
            <a:off x="1330506" y="1583537"/>
            <a:ext cx="476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</a:t>
            </a:r>
            <a:r>
              <a:rPr lang="ko-KR" altLang="en-US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JavaScript </a:t>
            </a:r>
            <a:r>
              <a:rPr lang="ko-KR" altLang="en-US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접근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B6265-5A1D-4E46-9B5D-6D29AF69DD26}"/>
              </a:ext>
            </a:extLst>
          </p:cNvPr>
          <p:cNvSpPr txBox="1"/>
          <p:nvPr/>
        </p:nvSpPr>
        <p:spPr>
          <a:xfrm>
            <a:off x="8004344" y="2147749"/>
            <a:ext cx="237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이름을 가져오고 싶어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A1109-DBFE-43CE-AFBE-723527DC4BB4}"/>
              </a:ext>
            </a:extLst>
          </p:cNvPr>
          <p:cNvSpPr txBox="1"/>
          <p:nvPr/>
        </p:nvSpPr>
        <p:spPr>
          <a:xfrm>
            <a:off x="411985" y="3209576"/>
            <a:ext cx="14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96BF5-42FD-436D-BB21-F3ED9633D9CA}"/>
              </a:ext>
            </a:extLst>
          </p:cNvPr>
          <p:cNvSpPr txBox="1"/>
          <p:nvPr/>
        </p:nvSpPr>
        <p:spPr>
          <a:xfrm>
            <a:off x="8026089" y="2673304"/>
            <a:ext cx="247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Data.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=&gt;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김철수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CF80F-AAEB-400A-8DA8-FA06621C1642}"/>
              </a:ext>
            </a:extLst>
          </p:cNvPr>
          <p:cNvSpPr txBox="1"/>
          <p:nvPr/>
        </p:nvSpPr>
        <p:spPr>
          <a:xfrm>
            <a:off x="7668378" y="3416169"/>
            <a:ext cx="306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첫번째 특기를 가져오고 싶어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2814C-063B-4F17-8CEE-3A06CBDAD548}"/>
              </a:ext>
            </a:extLst>
          </p:cNvPr>
          <p:cNvSpPr txBox="1"/>
          <p:nvPr/>
        </p:nvSpPr>
        <p:spPr>
          <a:xfrm>
            <a:off x="7963813" y="3949273"/>
            <a:ext cx="247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Data.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특기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[0]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=&gt;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축구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2832B4-BE7A-4FEF-AA7A-974D3E20E5E8}"/>
              </a:ext>
            </a:extLst>
          </p:cNvPr>
          <p:cNvSpPr txBox="1"/>
          <p:nvPr/>
        </p:nvSpPr>
        <p:spPr>
          <a:xfrm>
            <a:off x="7587624" y="4758056"/>
            <a:ext cx="313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친구가 몇 명인지 가져오고 싶어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E205AE-1BD0-4FFF-8C92-F37034B61D3C}"/>
              </a:ext>
            </a:extLst>
          </p:cNvPr>
          <p:cNvSpPr txBox="1"/>
          <p:nvPr/>
        </p:nvSpPr>
        <p:spPr>
          <a:xfrm>
            <a:off x="8171940" y="5265370"/>
            <a:ext cx="205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Data.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친구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.#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=&gt; 2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9DB2BEC-96C0-4235-8C95-F505047F6A3E}"/>
              </a:ext>
            </a:extLst>
          </p:cNvPr>
          <p:cNvSpPr/>
          <p:nvPr/>
        </p:nvSpPr>
        <p:spPr>
          <a:xfrm>
            <a:off x="7860008" y="2578666"/>
            <a:ext cx="2518011" cy="5433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FEAA1A-C9AB-47CE-999D-53E571B7965B}"/>
              </a:ext>
            </a:extLst>
          </p:cNvPr>
          <p:cNvSpPr/>
          <p:nvPr/>
        </p:nvSpPr>
        <p:spPr>
          <a:xfrm>
            <a:off x="7860008" y="3867203"/>
            <a:ext cx="2518011" cy="5433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3FE95BE-1205-43EB-A900-EE56BEB110AD}"/>
              </a:ext>
            </a:extLst>
          </p:cNvPr>
          <p:cNvSpPr/>
          <p:nvPr/>
        </p:nvSpPr>
        <p:spPr>
          <a:xfrm>
            <a:off x="7860007" y="5173382"/>
            <a:ext cx="2518012" cy="5433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016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2900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정적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동적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1F8DFF-372C-4F5A-9072-A263C0B31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10" y="2031478"/>
            <a:ext cx="2813050" cy="2813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3488D4-84C4-4F47-B103-E2D75BFF5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11" y="2656417"/>
            <a:ext cx="1707621" cy="1707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C9DB4B-8D3A-4E0D-8E37-4E02A4E77C6D}"/>
              </a:ext>
            </a:extLst>
          </p:cNvPr>
          <p:cNvSpPr txBox="1"/>
          <p:nvPr/>
        </p:nvSpPr>
        <p:spPr>
          <a:xfrm>
            <a:off x="3323568" y="2208591"/>
            <a:ext cx="90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편의점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42D9B-C60B-45D1-86BB-9E6E3AD62709}"/>
              </a:ext>
            </a:extLst>
          </p:cNvPr>
          <p:cNvSpPr txBox="1"/>
          <p:nvPr/>
        </p:nvSpPr>
        <p:spPr>
          <a:xfrm>
            <a:off x="7740887" y="2212992"/>
            <a:ext cx="110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레스토랑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99F2D-32CB-4EA1-845E-D8961D2F6621}"/>
              </a:ext>
            </a:extLst>
          </p:cNvPr>
          <p:cNvSpPr txBox="1"/>
          <p:nvPr/>
        </p:nvSpPr>
        <p:spPr>
          <a:xfrm>
            <a:off x="1520413" y="4835465"/>
            <a:ext cx="4182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진열된 배열 상품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서버가 미리 작성된 파일을 클라이언트에게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F0AE17-FF71-43A3-B32C-F543301F1F46}"/>
              </a:ext>
            </a:extLst>
          </p:cNvPr>
          <p:cNvSpPr txBox="1"/>
          <p:nvPr/>
        </p:nvSpPr>
        <p:spPr>
          <a:xfrm>
            <a:off x="6208420" y="4844528"/>
            <a:ext cx="4182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주문과 동시에 요리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서버가 데이터를 가공하여 클라이언트에게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F1B10C-07AF-4633-B98D-69741D1CFA09}"/>
              </a:ext>
            </a:extLst>
          </p:cNvPr>
          <p:cNvSpPr txBox="1"/>
          <p:nvPr/>
        </p:nvSpPr>
        <p:spPr>
          <a:xfrm>
            <a:off x="1964339" y="1748388"/>
            <a:ext cx="369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정적 웹 페이지 </a:t>
            </a:r>
            <a:r>
              <a:rPr lang="en-US" altLang="ko-KR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(Static Web Page)</a:t>
            </a:r>
            <a:endParaRPr lang="ko-KR" altLang="en-US" b="1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261121-7610-4415-8515-6DFE0432177D}"/>
              </a:ext>
            </a:extLst>
          </p:cNvPr>
          <p:cNvSpPr txBox="1"/>
          <p:nvPr/>
        </p:nvSpPr>
        <p:spPr>
          <a:xfrm>
            <a:off x="6463651" y="1769567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 웹 페이지 </a:t>
            </a:r>
            <a:r>
              <a:rPr lang="en-US" altLang="ko-KR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(Dynamic Web Page)</a:t>
            </a:r>
            <a:endParaRPr lang="ko-KR" altLang="en-US" b="1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975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2900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정적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동적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742D1-108B-480B-A618-EABA0F6D94F9}"/>
              </a:ext>
            </a:extLst>
          </p:cNvPr>
          <p:cNvSpPr txBox="1"/>
          <p:nvPr/>
        </p:nvSpPr>
        <p:spPr>
          <a:xfrm>
            <a:off x="814126" y="1259555"/>
            <a:ext cx="209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댓글 화면 원리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CAB6C-BDB3-47F1-9272-046F6B7DBCDD}"/>
              </a:ext>
            </a:extLst>
          </p:cNvPr>
          <p:cNvSpPr txBox="1"/>
          <p:nvPr/>
        </p:nvSpPr>
        <p:spPr>
          <a:xfrm>
            <a:off x="6680599" y="2491620"/>
            <a:ext cx="32310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댓글 작성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데이터베이스 입력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데이터베이스로부터 데이터를 받음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댓글 데이터를 나열 시키는 코드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82BE735-1555-4556-8EF7-374B39EF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813294"/>
              </p:ext>
            </p:extLst>
          </p:nvPr>
        </p:nvGraphicFramePr>
        <p:xfrm>
          <a:off x="814126" y="4746865"/>
          <a:ext cx="4985785" cy="1239520"/>
        </p:xfrm>
        <a:graphic>
          <a:graphicData uri="http://schemas.openxmlformats.org/drawingml/2006/table">
            <a:tbl>
              <a:tblPr/>
              <a:tblGrid>
                <a:gridCol w="1003793">
                  <a:extLst>
                    <a:ext uri="{9D8B030D-6E8A-4147-A177-3AD203B41FA5}">
                      <a16:colId xmlns:a16="http://schemas.microsoft.com/office/drawing/2014/main" val="2988265442"/>
                    </a:ext>
                  </a:extLst>
                </a:gridCol>
                <a:gridCol w="995498">
                  <a:extLst>
                    <a:ext uri="{9D8B030D-6E8A-4147-A177-3AD203B41FA5}">
                      <a16:colId xmlns:a16="http://schemas.microsoft.com/office/drawing/2014/main" val="510759761"/>
                    </a:ext>
                  </a:extLst>
                </a:gridCol>
                <a:gridCol w="995498">
                  <a:extLst>
                    <a:ext uri="{9D8B030D-6E8A-4147-A177-3AD203B41FA5}">
                      <a16:colId xmlns:a16="http://schemas.microsoft.com/office/drawing/2014/main" val="2174532128"/>
                    </a:ext>
                  </a:extLst>
                </a:gridCol>
                <a:gridCol w="995498">
                  <a:extLst>
                    <a:ext uri="{9D8B030D-6E8A-4147-A177-3AD203B41FA5}">
                      <a16:colId xmlns:a16="http://schemas.microsoft.com/office/drawing/2014/main" val="1440995586"/>
                    </a:ext>
                  </a:extLst>
                </a:gridCol>
                <a:gridCol w="995498">
                  <a:extLst>
                    <a:ext uri="{9D8B030D-6E8A-4147-A177-3AD203B41FA5}">
                      <a16:colId xmlns:a16="http://schemas.microsoft.com/office/drawing/2014/main" val="1641239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댓글고유</a:t>
                      </a:r>
                      <a:r>
                        <a:rPr lang="en-US" sz="12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ID</a:t>
                      </a:r>
                      <a:endParaRPr lang="en-US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작성자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내용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작성일시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 err="1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해당게시글</a:t>
                      </a:r>
                      <a:r>
                        <a:rPr lang="en-US" sz="12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ID</a:t>
                      </a:r>
                      <a:endParaRPr lang="en-US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833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100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Kim</a:t>
                      </a:r>
                      <a:endParaRPr lang="en-US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잠와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20221224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50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722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101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Park</a:t>
                      </a:r>
                      <a:endParaRPr 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배고파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20221225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50</a:t>
                      </a:r>
                      <a:endParaRPr lang="ko-KR" altLang="en-US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208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102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Lee</a:t>
                      </a:r>
                      <a:endParaRPr 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좋아</a:t>
                      </a:r>
                      <a:endParaRPr lang="ko-KR" altLang="en-US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20221225</a:t>
                      </a:r>
                      <a:endParaRPr lang="ko-KR" altLang="en-US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50</a:t>
                      </a:r>
                      <a:endParaRPr lang="ko-KR" altLang="en-US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0133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8863CE-2E68-4FB4-AEE5-BB85B97F826B}"/>
              </a:ext>
            </a:extLst>
          </p:cNvPr>
          <p:cNvSpPr txBox="1"/>
          <p:nvPr/>
        </p:nvSpPr>
        <p:spPr>
          <a:xfrm>
            <a:off x="1638251" y="2768619"/>
            <a:ext cx="342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댓글을 작성할 때마다 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페이지를 새로 코딩하여 저장해야 함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F664862-2E26-49E0-A560-161701C4D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8806">
            <a:off x="8596448" y="2614441"/>
            <a:ext cx="257934" cy="2579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3C52782-2A1B-47BB-A83D-16527ADB6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8806">
            <a:off x="8906848" y="3055967"/>
            <a:ext cx="257934" cy="25793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B0012AE-8B29-44E6-A20E-B8A7E96FA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8806">
            <a:off x="9515203" y="3521073"/>
            <a:ext cx="257934" cy="25793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87E44E-6A6E-4989-86B9-FEA69BD86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842" y="4695603"/>
            <a:ext cx="3086100" cy="1476375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4FE6C46A-6FDC-43A6-92F5-E7A4EF4F1B56}"/>
              </a:ext>
            </a:extLst>
          </p:cNvPr>
          <p:cNvSpPr/>
          <p:nvPr/>
        </p:nvSpPr>
        <p:spPr>
          <a:xfrm>
            <a:off x="6096000" y="5231040"/>
            <a:ext cx="931333" cy="33855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28C00C-C763-4F52-84BC-F49B806B378E}"/>
              </a:ext>
            </a:extLst>
          </p:cNvPr>
          <p:cNvSpPr txBox="1"/>
          <p:nvPr/>
        </p:nvSpPr>
        <p:spPr>
          <a:xfrm>
            <a:off x="1638251" y="1956836"/>
            <a:ext cx="369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정적 웹 페이지 </a:t>
            </a:r>
            <a:r>
              <a:rPr lang="en-US" altLang="ko-KR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(Static Web Page)</a:t>
            </a:r>
            <a:endParaRPr lang="ko-KR" altLang="en-US" b="1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39BEC2-1AAA-45EB-8BC1-4A6025AF64DA}"/>
              </a:ext>
            </a:extLst>
          </p:cNvPr>
          <p:cNvSpPr txBox="1"/>
          <p:nvPr/>
        </p:nvSpPr>
        <p:spPr>
          <a:xfrm>
            <a:off x="6409991" y="1942772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 웹 페이지 </a:t>
            </a:r>
            <a:r>
              <a:rPr lang="en-US" altLang="ko-KR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(Dynamic Web Page)</a:t>
            </a:r>
            <a:endParaRPr lang="ko-KR" altLang="en-US" b="1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748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812562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API(Application Programming Interface)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89E92B-6466-6044-9F03-7DCD3924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81" y="4434640"/>
            <a:ext cx="6770921" cy="13348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F561D4-CC2D-A94B-8B2F-4F16D9DAD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942" y="1362760"/>
            <a:ext cx="8153400" cy="226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6B151C-1DD3-7148-BF14-45906D31D841}"/>
              </a:ext>
            </a:extLst>
          </p:cNvPr>
          <p:cNvSpPr txBox="1"/>
          <p:nvPr/>
        </p:nvSpPr>
        <p:spPr>
          <a:xfrm>
            <a:off x="2705097" y="3458322"/>
            <a:ext cx="856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                                 점원                                 주방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235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812562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API(Application Programming Interface)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539CB-6DB2-4860-A8F4-111BDEAA54EE}"/>
              </a:ext>
            </a:extLst>
          </p:cNvPr>
          <p:cNvSpPr txBox="1"/>
          <p:nvPr/>
        </p:nvSpPr>
        <p:spPr>
          <a:xfrm>
            <a:off x="332364" y="1097288"/>
            <a:ext cx="153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 API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045BEC-4426-DB4C-8C85-64284B3B8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64" y="1573552"/>
            <a:ext cx="6459245" cy="32792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50DD28-189B-014A-B87A-7F0561FBF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777" y="2570590"/>
            <a:ext cx="6405154" cy="3404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B6366A-9302-3B47-826E-9C5344685AD3}"/>
              </a:ext>
            </a:extLst>
          </p:cNvPr>
          <p:cNvSpPr txBox="1"/>
          <p:nvPr/>
        </p:nvSpPr>
        <p:spPr>
          <a:xfrm>
            <a:off x="7935686" y="6098083"/>
            <a:ext cx="6100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://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www.data.go.kr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66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812562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API(Application Programming Interface)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742D1-108B-480B-A618-EABA0F6D94F9}"/>
              </a:ext>
            </a:extLst>
          </p:cNvPr>
          <p:cNvSpPr txBox="1"/>
          <p:nvPr/>
        </p:nvSpPr>
        <p:spPr>
          <a:xfrm>
            <a:off x="814126" y="1329719"/>
            <a:ext cx="349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오늘 날씨 정보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B103BE-6C03-433C-A68E-3DB024AABBCA}"/>
              </a:ext>
            </a:extLst>
          </p:cNvPr>
          <p:cNvSpPr txBox="1"/>
          <p:nvPr/>
        </p:nvSpPr>
        <p:spPr>
          <a:xfrm>
            <a:off x="3887856" y="1564685"/>
            <a:ext cx="40505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날씨정보 기상청에 요청</a:t>
            </a:r>
            <a:endParaRPr lang="en-US" altLang="ko-KR" sz="1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기상청 데이터베이스로부터 데이터 전달받음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댓글 데이터 나열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18045A-6780-44B9-8A5A-88B9E0AC4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8806">
            <a:off x="6877661" y="1659798"/>
            <a:ext cx="257934" cy="25793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2049470-516A-4737-8A61-E9873E9DF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8806">
            <a:off x="7428554" y="2149619"/>
            <a:ext cx="257934" cy="257934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935BC84-626B-49C3-89AC-C71BC6C6A8F4}"/>
              </a:ext>
            </a:extLst>
          </p:cNvPr>
          <p:cNvSpPr/>
          <p:nvPr/>
        </p:nvSpPr>
        <p:spPr>
          <a:xfrm>
            <a:off x="1557220" y="3672837"/>
            <a:ext cx="4397284" cy="18433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9EA24-6681-4DB3-91AD-6A9117426A26}"/>
              </a:ext>
            </a:extLst>
          </p:cNvPr>
          <p:cNvSpPr txBox="1"/>
          <p:nvPr/>
        </p:nvSpPr>
        <p:spPr>
          <a:xfrm>
            <a:off x="1557220" y="3216573"/>
            <a:ext cx="156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Request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DE85-51EB-42F4-85AB-FBDF7900CCDD}"/>
              </a:ext>
            </a:extLst>
          </p:cNvPr>
          <p:cNvSpPr txBox="1"/>
          <p:nvPr/>
        </p:nvSpPr>
        <p:spPr>
          <a:xfrm>
            <a:off x="1557221" y="4216033"/>
            <a:ext cx="4050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주소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https://wedatalab.com/city/weather</a:t>
            </a:r>
          </a:p>
          <a:p>
            <a:pPr marL="342900" indent="-342900">
              <a:buAutoNum type="arabicParenR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전송방식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POST</a:t>
            </a:r>
          </a:p>
          <a:p>
            <a:pPr marL="342900" indent="-342900">
              <a:buAutoNum type="arabicParenR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보낼 것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8A10B-3FA2-49D2-946A-0C1C3C031F14}"/>
              </a:ext>
            </a:extLst>
          </p:cNvPr>
          <p:cNvSpPr txBox="1"/>
          <p:nvPr/>
        </p:nvSpPr>
        <p:spPr>
          <a:xfrm>
            <a:off x="6174238" y="3216573"/>
            <a:ext cx="156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Respond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9B647-B9F9-4F77-9413-874CF6F39520}"/>
              </a:ext>
            </a:extLst>
          </p:cNvPr>
          <p:cNvSpPr txBox="1"/>
          <p:nvPr/>
        </p:nvSpPr>
        <p:spPr>
          <a:xfrm>
            <a:off x="6145612" y="4301779"/>
            <a:ext cx="439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형식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JSON</a:t>
            </a:r>
          </a:p>
          <a:p>
            <a:pPr marL="342900" indent="-342900">
              <a:buAutoNum type="arabicParenR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응답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평균기온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최고기온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최저기온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E1F718A-AB2B-4F1D-9D6F-7F32E9F9F2E9}"/>
              </a:ext>
            </a:extLst>
          </p:cNvPr>
          <p:cNvSpPr/>
          <p:nvPr/>
        </p:nvSpPr>
        <p:spPr>
          <a:xfrm>
            <a:off x="6174238" y="3672837"/>
            <a:ext cx="4460541" cy="18433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62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C872D-181B-4DA5-8DCB-4F0FDEE33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25" y="1651001"/>
            <a:ext cx="4471254" cy="4211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24AE76-BC41-47DE-89D5-82BABEDC11CE}"/>
              </a:ext>
            </a:extLst>
          </p:cNvPr>
          <p:cNvSpPr txBox="1"/>
          <p:nvPr/>
        </p:nvSpPr>
        <p:spPr>
          <a:xfrm>
            <a:off x="6565900" y="2265291"/>
            <a:ext cx="498686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1993</a:t>
            </a:r>
            <a:r>
              <a:rPr lang="ko-KR" altLang="ko-KR" sz="16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R" sz="1600" kern="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UI </a:t>
            </a:r>
            <a:r>
              <a:rPr lang="ko-KR" altLang="ko-KR" sz="16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요소가 더해진 </a:t>
            </a:r>
            <a:r>
              <a:rPr lang="en-US" altLang="ko-KR" sz="16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Mosaic Web Browser </a:t>
            </a:r>
            <a:r>
              <a:rPr lang="ko-KR" altLang="ko-KR" sz="16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출시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D7874-4BF0-4A5E-94C6-A4AB4898C2D0}"/>
              </a:ext>
            </a:extLst>
          </p:cNvPr>
          <p:cNvSpPr txBox="1"/>
          <p:nvPr/>
        </p:nvSpPr>
        <p:spPr>
          <a:xfrm>
            <a:off x="7302653" y="3008342"/>
            <a:ext cx="3196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텍스트와 이미지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이루어진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정적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 웹사이트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C8A6148-C250-434F-8E96-C8DEC61B1C12}"/>
              </a:ext>
            </a:extLst>
          </p:cNvPr>
          <p:cNvSpPr/>
          <p:nvPr/>
        </p:nvSpPr>
        <p:spPr>
          <a:xfrm>
            <a:off x="8542866" y="3877605"/>
            <a:ext cx="499533" cy="64633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D3277-7A77-449D-87D2-337242A41D36}"/>
              </a:ext>
            </a:extLst>
          </p:cNvPr>
          <p:cNvSpPr txBox="1"/>
          <p:nvPr/>
        </p:nvSpPr>
        <p:spPr>
          <a:xfrm>
            <a:off x="7173589" y="4746868"/>
            <a:ext cx="34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 웹사이트를 만들자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(Scripting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언어를 추가하자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55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812562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API(Application Programming Interface)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742D1-108B-480B-A618-EABA0F6D94F9}"/>
              </a:ext>
            </a:extLst>
          </p:cNvPr>
          <p:cNvSpPr txBox="1"/>
          <p:nvPr/>
        </p:nvSpPr>
        <p:spPr>
          <a:xfrm>
            <a:off x="814126" y="1329719"/>
            <a:ext cx="349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오늘 날씨 정보 화면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4FE6C46A-6FDC-43A6-92F5-E7A4EF4F1B56}"/>
              </a:ext>
            </a:extLst>
          </p:cNvPr>
          <p:cNvSpPr/>
          <p:nvPr/>
        </p:nvSpPr>
        <p:spPr>
          <a:xfrm>
            <a:off x="5422326" y="4357049"/>
            <a:ext cx="931333" cy="33855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B103BE-6C03-433C-A68E-3DB024AABBCA}"/>
              </a:ext>
            </a:extLst>
          </p:cNvPr>
          <p:cNvSpPr txBox="1"/>
          <p:nvPr/>
        </p:nvSpPr>
        <p:spPr>
          <a:xfrm>
            <a:off x="3887856" y="1564685"/>
            <a:ext cx="40505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날씨정보 기상청에 요청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기상청 데이터베이스로부터 데이터 전달받음</a:t>
            </a:r>
            <a:endParaRPr lang="en-US" altLang="ko-KR" sz="1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댓글 데이터 나열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18045A-6780-44B9-8A5A-88B9E0AC4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8806">
            <a:off x="6877661" y="1659798"/>
            <a:ext cx="257934" cy="25793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2049470-516A-4737-8A61-E9873E9DF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8806">
            <a:off x="7428554" y="2149619"/>
            <a:ext cx="257934" cy="2579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1568AB-C76F-4841-AA6D-5EAA1C7C0E06}"/>
              </a:ext>
            </a:extLst>
          </p:cNvPr>
          <p:cNvSpPr txBox="1"/>
          <p:nvPr/>
        </p:nvSpPr>
        <p:spPr>
          <a:xfrm>
            <a:off x="1825431" y="3684422"/>
            <a:ext cx="30986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"City" : "Seoul",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"A </a:t>
            </a:r>
            <a:r>
              <a:rPr lang="en-US" altLang="ko-KR" sz="1400" b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: 33,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"H </a:t>
            </a:r>
            <a:r>
              <a:rPr lang="en-US" altLang="ko-KR" sz="1400" b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: 35,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"L </a:t>
            </a:r>
            <a:r>
              <a:rPr lang="en-US" altLang="ko-KR" sz="1400" b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</a:t>
            </a:r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: 26,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"Weather" : "clear",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"Time" : "2022/09/20 19:00:00“</a:t>
            </a:r>
          </a:p>
          <a:p>
            <a:r>
              <a:rPr lang="en-US" altLang="ko-KR" sz="1400" b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F6F9E1-3599-467D-8230-0C121D51B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93" y="3360679"/>
            <a:ext cx="4220364" cy="2381250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935BC84-626B-49C3-89AC-C71BC6C6A8F4}"/>
              </a:ext>
            </a:extLst>
          </p:cNvPr>
          <p:cNvSpPr/>
          <p:nvPr/>
        </p:nvSpPr>
        <p:spPr>
          <a:xfrm>
            <a:off x="1751244" y="3354020"/>
            <a:ext cx="3310148" cy="23812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967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5910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 String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63A77E-136A-6843-A6CB-2C1CCD6CE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87"/>
          <a:stretch/>
        </p:blipFill>
        <p:spPr>
          <a:xfrm>
            <a:off x="2122846" y="1698599"/>
            <a:ext cx="7946307" cy="3986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92AB1F-79DF-466E-9927-C129E2C307A8}"/>
              </a:ext>
            </a:extLst>
          </p:cNvPr>
          <p:cNvSpPr/>
          <p:nvPr/>
        </p:nvSpPr>
        <p:spPr>
          <a:xfrm>
            <a:off x="6687403" y="1698598"/>
            <a:ext cx="989464" cy="25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607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5910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Query String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54220B-27D3-4DD3-AD94-13D6F0D73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38" y="1118744"/>
            <a:ext cx="8900547" cy="519701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AD6CD9-13B8-4BB4-9EA5-4EE25AE9048A}"/>
              </a:ext>
            </a:extLst>
          </p:cNvPr>
          <p:cNvSpPr/>
          <p:nvPr/>
        </p:nvSpPr>
        <p:spPr>
          <a:xfrm>
            <a:off x="5581933" y="1139216"/>
            <a:ext cx="1351129" cy="232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048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A7F81-A826-A842-9CFA-EC7FABCAA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19" y="2100193"/>
            <a:ext cx="8690985" cy="4259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29310E-ED4B-B847-B91A-F9AEE5FD4340}"/>
              </a:ext>
            </a:extLst>
          </p:cNvPr>
          <p:cNvSpPr txBox="1"/>
          <p:nvPr/>
        </p:nvSpPr>
        <p:spPr>
          <a:xfrm>
            <a:off x="4207370" y="1120611"/>
            <a:ext cx="377726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공공 데이터 포털에 접속 후 로그인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://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www.data.go.kr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index.do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245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69CF92-2167-F34D-A49C-C770B9AD1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6" y="1671851"/>
            <a:ext cx="5643558" cy="3780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E4B262-D64D-A84E-8BB8-6B5294EFD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71851"/>
            <a:ext cx="5824451" cy="3875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D6236C-3093-4FE2-AEB9-554AF995A6FF}"/>
              </a:ext>
            </a:extLst>
          </p:cNvPr>
          <p:cNvSpPr/>
          <p:nvPr/>
        </p:nvSpPr>
        <p:spPr>
          <a:xfrm>
            <a:off x="6264322" y="2197288"/>
            <a:ext cx="3473355" cy="6550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611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AA202-9E67-3E48-B57C-675772C2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630" y="1323482"/>
            <a:ext cx="8842739" cy="483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B4030-92EB-3745-A689-99F62DF42BB7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4E6E93-7113-45B2-92C1-4F340B8405E2}"/>
              </a:ext>
            </a:extLst>
          </p:cNvPr>
          <p:cNvSpPr/>
          <p:nvPr/>
        </p:nvSpPr>
        <p:spPr>
          <a:xfrm>
            <a:off x="9384944" y="1978923"/>
            <a:ext cx="782638" cy="341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795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10FA4-EA02-DE46-986A-317A7EE9A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01"/>
          <a:stretch/>
        </p:blipFill>
        <p:spPr>
          <a:xfrm>
            <a:off x="311259" y="1455516"/>
            <a:ext cx="5904110" cy="4373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4FC2F0-64BD-F24A-95E6-B16116B76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110" y="1730888"/>
            <a:ext cx="5938283" cy="4250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770253-A696-F748-A606-DCE24FBE5F8F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689518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1E3E8-67AD-DE49-9F31-53E3957CD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887" y="1937982"/>
            <a:ext cx="5552364" cy="402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8B83C6-35FF-2447-A93F-C6394049A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83" y="1801504"/>
            <a:ext cx="5944884" cy="412383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CF192B-4B40-4C49-9A68-3D86ADDE3ADF}"/>
              </a:ext>
            </a:extLst>
          </p:cNvPr>
          <p:cNvSpPr/>
          <p:nvPr/>
        </p:nvSpPr>
        <p:spPr>
          <a:xfrm>
            <a:off x="1658752" y="4670079"/>
            <a:ext cx="3923182" cy="121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9829E2-F806-D240-9095-77A68C630B21}"/>
              </a:ext>
            </a:extLst>
          </p:cNvPr>
          <p:cNvSpPr/>
          <p:nvPr/>
        </p:nvSpPr>
        <p:spPr>
          <a:xfrm>
            <a:off x="1658752" y="5327382"/>
            <a:ext cx="3513749" cy="121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223423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99CC2D-6D5B-CA46-BA29-E7C33F31C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1440" b="85562"/>
          <a:stretch/>
        </p:blipFill>
        <p:spPr>
          <a:xfrm>
            <a:off x="834529" y="2288559"/>
            <a:ext cx="10522942" cy="2549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410B2D-12E3-9D40-9E95-1A20A6C34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" y="3050829"/>
            <a:ext cx="9461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6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1B55B-9834-4373-BD24-6CF8496F93B3}"/>
              </a:ext>
            </a:extLst>
          </p:cNvPr>
          <p:cNvSpPr txBox="1"/>
          <p:nvPr/>
        </p:nvSpPr>
        <p:spPr>
          <a:xfrm>
            <a:off x="8193928" y="1336964"/>
            <a:ext cx="30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4"/>
              </a:rPr>
              <a:t>http://json.parser.online.fr/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B8574F-2B08-4FFF-8E6C-59791A0C4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83" y="1127038"/>
            <a:ext cx="4742286" cy="524753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41F3F4-AABD-4276-AC2F-C88C7D605032}"/>
              </a:ext>
            </a:extLst>
          </p:cNvPr>
          <p:cNvSpPr/>
          <p:nvPr/>
        </p:nvSpPr>
        <p:spPr>
          <a:xfrm>
            <a:off x="4839852" y="3750806"/>
            <a:ext cx="1727203" cy="236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86ED3D-E0C1-48FD-9B80-BB76C0EE89D1}"/>
              </a:ext>
            </a:extLst>
          </p:cNvPr>
          <p:cNvSpPr/>
          <p:nvPr/>
        </p:nvSpPr>
        <p:spPr>
          <a:xfrm>
            <a:off x="4839853" y="4326288"/>
            <a:ext cx="1727202" cy="1933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081281-8703-42E9-A75D-5194A3B95E40}"/>
              </a:ext>
            </a:extLst>
          </p:cNvPr>
          <p:cNvSpPr/>
          <p:nvPr/>
        </p:nvSpPr>
        <p:spPr>
          <a:xfrm>
            <a:off x="4839853" y="5350431"/>
            <a:ext cx="1727202" cy="216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0E71B1-756C-4956-B960-B681E2812C9A}"/>
              </a:ext>
            </a:extLst>
          </p:cNvPr>
          <p:cNvSpPr/>
          <p:nvPr/>
        </p:nvSpPr>
        <p:spPr>
          <a:xfrm>
            <a:off x="4839852" y="5916662"/>
            <a:ext cx="1727203" cy="2161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898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56AAB-1B15-4E39-9E59-64D6DDDE9092}"/>
              </a:ext>
            </a:extLst>
          </p:cNvPr>
          <p:cNvSpPr txBox="1"/>
          <p:nvPr/>
        </p:nvSpPr>
        <p:spPr>
          <a:xfrm>
            <a:off x="829733" y="1727200"/>
            <a:ext cx="504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정적 웹 페이지 </a:t>
            </a:r>
            <a:r>
              <a:rPr lang="en-US" altLang="ko-KR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(Static Web Page)</a:t>
            </a:r>
            <a:endParaRPr lang="ko-KR" altLang="en-US" b="1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F5CFD-70EA-4FCD-95E8-8E82E4878CDA}"/>
              </a:ext>
            </a:extLst>
          </p:cNvPr>
          <p:cNvSpPr txBox="1"/>
          <p:nvPr/>
        </p:nvSpPr>
        <p:spPr>
          <a:xfrm>
            <a:off x="829733" y="3969298"/>
            <a:ext cx="443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 웹 페이지 </a:t>
            </a:r>
            <a:r>
              <a:rPr lang="en-US" altLang="ko-KR" b="1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(Dynamic Web Page)</a:t>
            </a:r>
            <a:endParaRPr lang="ko-KR" altLang="en-US" b="1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64F25F-B093-4529-BC58-EB9D8DAECA18}"/>
              </a:ext>
            </a:extLst>
          </p:cNvPr>
          <p:cNvSpPr txBox="1"/>
          <p:nvPr/>
        </p:nvSpPr>
        <p:spPr>
          <a:xfrm>
            <a:off x="1083732" y="2531533"/>
            <a:ext cx="8923867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 서버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Web Server)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 </a:t>
            </a:r>
            <a:r>
              <a:rPr lang="ko-KR" altLang="en-US" sz="1200" b="1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미리 저장된 파일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(HTML 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이미지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JavaScript 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 등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그대로 전달되는 웹 페이지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서버는 사용자가 요청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(Request)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해당하는 저장된 웹 페이지를 보냄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사용자는 서버에 저장된 데이터가 변경되지 않는 한 고정된 웹 페이지를 보게 됨 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댓글 기능 없는 게시판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고정된 인물 소개페이지 등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2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986242-94EB-479F-B60B-919AF93ABB3A}"/>
              </a:ext>
            </a:extLst>
          </p:cNvPr>
          <p:cNvSpPr txBox="1"/>
          <p:nvPr/>
        </p:nvSpPr>
        <p:spPr>
          <a:xfrm>
            <a:off x="1085903" y="4681298"/>
            <a:ext cx="8989430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 서버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Web Server)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있는 데이터들을 스크립트에 의해 </a:t>
            </a:r>
            <a:r>
              <a:rPr lang="ko-KR" altLang="en-US" sz="1200" b="1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가공처리한 후 생성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되어 전달되는 웹 페이지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서버는 사용자의 요청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(Request)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해석하여 데이터를 가공한 후 생성되는 웹 페이지를 보냄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사용자는 상황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시간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요청 등에 따라 달라지는 웹 페이지를 보게 됨 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유튜브의 댓글 페이지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쇼핑몰의 상품목록 페이지</a:t>
            </a:r>
            <a:r>
              <a:rPr lang="en-US" altLang="ko-KR" sz="12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네이버의 뉴스 페이지 등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2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664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E00B2-0D32-5F4F-8A23-B8FA9D499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92" y="1657353"/>
            <a:ext cx="5907790" cy="4303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E8F0FD-1FC6-DF42-A741-D791381DE80E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1576E0-CEFC-C14E-97F5-22381F305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819" y="1657352"/>
            <a:ext cx="4935941" cy="43033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056C47-7609-4801-A6EB-56A08DE19419}"/>
              </a:ext>
            </a:extLst>
          </p:cNvPr>
          <p:cNvSpPr/>
          <p:nvPr/>
        </p:nvSpPr>
        <p:spPr>
          <a:xfrm>
            <a:off x="648526" y="5272422"/>
            <a:ext cx="2620371" cy="268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131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0D439-5D3E-4923-9272-ADFD7F5A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183" y="1127038"/>
            <a:ext cx="4742286" cy="52475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A90647-33A6-47DA-BF34-627400253832}"/>
              </a:ext>
            </a:extLst>
          </p:cNvPr>
          <p:cNvSpPr/>
          <p:nvPr/>
        </p:nvSpPr>
        <p:spPr>
          <a:xfrm>
            <a:off x="4839852" y="3750806"/>
            <a:ext cx="1727203" cy="236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7B36FD-D16E-405C-B4E1-F8C355F7FF4B}"/>
              </a:ext>
            </a:extLst>
          </p:cNvPr>
          <p:cNvSpPr/>
          <p:nvPr/>
        </p:nvSpPr>
        <p:spPr>
          <a:xfrm>
            <a:off x="4839853" y="4326288"/>
            <a:ext cx="1727202" cy="1933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67B437-A9BD-446E-B71C-BB70540E2A29}"/>
              </a:ext>
            </a:extLst>
          </p:cNvPr>
          <p:cNvSpPr/>
          <p:nvPr/>
        </p:nvSpPr>
        <p:spPr>
          <a:xfrm>
            <a:off x="4839853" y="5350431"/>
            <a:ext cx="1727202" cy="216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7B2756-4B80-49D6-9CDA-4696703289B4}"/>
              </a:ext>
            </a:extLst>
          </p:cNvPr>
          <p:cNvSpPr/>
          <p:nvPr/>
        </p:nvSpPr>
        <p:spPr>
          <a:xfrm>
            <a:off x="4839852" y="5916662"/>
            <a:ext cx="1727203" cy="2161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17E0E-F317-4AB9-9585-BEA27131DAB9}"/>
              </a:ext>
            </a:extLst>
          </p:cNvPr>
          <p:cNvSpPr txBox="1"/>
          <p:nvPr/>
        </p:nvSpPr>
        <p:spPr>
          <a:xfrm>
            <a:off x="8473219" y="3987682"/>
            <a:ext cx="1733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강수형태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없음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DB4305-C5B4-4A66-996C-51E2297A95AC}"/>
              </a:ext>
            </a:extLst>
          </p:cNvPr>
          <p:cNvSpPr txBox="1"/>
          <p:nvPr/>
        </p:nvSpPr>
        <p:spPr>
          <a:xfrm>
            <a:off x="8583150" y="5578330"/>
            <a:ext cx="131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습도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( 97%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8FF1FA-459D-4CB1-A37F-3995F05901BA}"/>
              </a:ext>
            </a:extLst>
          </p:cNvPr>
          <p:cNvSpPr/>
          <p:nvPr/>
        </p:nvSpPr>
        <p:spPr>
          <a:xfrm>
            <a:off x="8340506" y="3900055"/>
            <a:ext cx="1798160" cy="514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1E29C7-1134-440C-BFFE-736385CA3293}"/>
              </a:ext>
            </a:extLst>
          </p:cNvPr>
          <p:cNvSpPr/>
          <p:nvPr/>
        </p:nvSpPr>
        <p:spPr>
          <a:xfrm>
            <a:off x="8365214" y="5509759"/>
            <a:ext cx="1623913" cy="461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54FCA37-EEDF-4486-A6AA-2525C111ECF9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6567055" y="3869244"/>
            <a:ext cx="1773451" cy="288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D33756-6E73-43B7-9C39-A5D432E2E831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6567055" y="4157482"/>
            <a:ext cx="1773451" cy="2655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F662E4E-F711-4EB4-AC9D-AF82929A8DEE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6567055" y="5458513"/>
            <a:ext cx="1798159" cy="282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924427E-930E-4D84-8C56-BFB919A70D6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567055" y="5740534"/>
            <a:ext cx="1798159" cy="284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515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0D439-5D3E-4923-9272-ADFD7F5A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33" y="1183608"/>
            <a:ext cx="3950393" cy="52475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7B36FD-D16E-405C-B4E1-F8C355F7FF4B}"/>
              </a:ext>
            </a:extLst>
          </p:cNvPr>
          <p:cNvSpPr/>
          <p:nvPr/>
        </p:nvSpPr>
        <p:spPr>
          <a:xfrm>
            <a:off x="2974083" y="4382858"/>
            <a:ext cx="1467135" cy="1933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A8A23-0CF2-4EA6-A9DB-B9781AFC10EE}"/>
              </a:ext>
            </a:extLst>
          </p:cNvPr>
          <p:cNvSpPr txBox="1"/>
          <p:nvPr/>
        </p:nvSpPr>
        <p:spPr>
          <a:xfrm flipH="1">
            <a:off x="6106914" y="2811208"/>
            <a:ext cx="563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오늘 비가 오지 않는 다는 정보를 알기 위해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Category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PTY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obsrValue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꺼내오고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싶다면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B214C-045B-4F7B-8990-295ADD2B5B1D}"/>
              </a:ext>
            </a:extLst>
          </p:cNvPr>
          <p:cNvSpPr txBox="1"/>
          <p:nvPr/>
        </p:nvSpPr>
        <p:spPr>
          <a:xfrm>
            <a:off x="743309" y="1183608"/>
            <a:ext cx="9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Obj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1F0C7A-FA5C-4F52-956E-8F4EA508C2AB}"/>
              </a:ext>
            </a:extLst>
          </p:cNvPr>
          <p:cNvSpPr txBox="1"/>
          <p:nvPr/>
        </p:nvSpPr>
        <p:spPr>
          <a:xfrm>
            <a:off x="6514432" y="4071878"/>
            <a:ext cx="5052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obj.response.body.items.item</a:t>
            </a:r>
            <a:r>
              <a:rPr lang="en-US" altLang="ko-KR" b="1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[0].</a:t>
            </a:r>
            <a:r>
              <a:rPr lang="en-US" altLang="ko-KR" b="1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obsrValue</a:t>
            </a:r>
            <a:endParaRPr lang="en-US" altLang="ko-KR" b="1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527588-4C3C-4C86-ADA6-E4CAA01803C2}"/>
              </a:ext>
            </a:extLst>
          </p:cNvPr>
          <p:cNvSpPr/>
          <p:nvPr/>
        </p:nvSpPr>
        <p:spPr>
          <a:xfrm>
            <a:off x="6435435" y="3987747"/>
            <a:ext cx="4980709" cy="5288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47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53068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(Window)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C3C74-C267-164E-9119-5CB145404467}"/>
              </a:ext>
            </a:extLst>
          </p:cNvPr>
          <p:cNvSpPr txBox="1"/>
          <p:nvPr/>
        </p:nvSpPr>
        <p:spPr>
          <a:xfrm>
            <a:off x="317741" y="1117005"/>
            <a:ext cx="541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 공식 사이트에 접속합니다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(https://nodejs.org/ko/)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A955E4-F986-A44E-99DF-5941CCA8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069" y="1667033"/>
            <a:ext cx="5556173" cy="2920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0E8832-7F64-AD46-9EEA-7E6EAC43F8F2}"/>
              </a:ext>
            </a:extLst>
          </p:cNvPr>
          <p:cNvSpPr txBox="1"/>
          <p:nvPr/>
        </p:nvSpPr>
        <p:spPr>
          <a:xfrm>
            <a:off x="6108700" y="1117005"/>
            <a:ext cx="702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최신 버전을 설치합니다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오른쪽 초록색 버튼을 누르면 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6DEFD9-1349-2A4C-8978-A82B8761C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882" y="1667034"/>
            <a:ext cx="5515164" cy="29486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48DDD9-B92D-A243-B604-26EDC1A893C2}"/>
              </a:ext>
            </a:extLst>
          </p:cNvPr>
          <p:cNvSpPr txBox="1"/>
          <p:nvPr/>
        </p:nvSpPr>
        <p:spPr>
          <a:xfrm>
            <a:off x="330440" y="4960567"/>
            <a:ext cx="54069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* </a:t>
            </a:r>
            <a:r>
              <a:rPr lang="en-US" altLang="ko-KR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LTS </a:t>
            </a:r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</a:t>
            </a:r>
            <a:endParaRPr lang="ko-KR" altLang="en-US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장기적으로 지원이 제공되는 안정적인 버전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안정성과 보안성에 초점을 두어 개발함</a:t>
            </a:r>
            <a:endParaRPr lang="en-US" altLang="ko-KR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E6366F-D918-5640-A370-D0C36AEAF92B}"/>
              </a:ext>
            </a:extLst>
          </p:cNvPr>
          <p:cNvSpPr txBox="1"/>
          <p:nvPr/>
        </p:nvSpPr>
        <p:spPr>
          <a:xfrm>
            <a:off x="6096000" y="4886167"/>
            <a:ext cx="59774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*</a:t>
            </a:r>
            <a:r>
              <a:rPr lang="en-US" altLang="ko-KR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Current </a:t>
            </a:r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</a:t>
            </a:r>
            <a:endParaRPr lang="ko-KR" altLang="en-US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업데이트가 잦음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가장 최신의 버전이므로 불안정하고 숨겨져 있는 버그가 많음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 기능 개발과 기존 </a:t>
            </a:r>
            <a:r>
              <a:rPr lang="en-US" altLang="ko-KR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기능 개선을 우선함</a:t>
            </a: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0EF680E2-79FB-FD40-9512-A779107EDC8A}"/>
              </a:ext>
            </a:extLst>
          </p:cNvPr>
          <p:cNvSpPr/>
          <p:nvPr/>
        </p:nvSpPr>
        <p:spPr>
          <a:xfrm>
            <a:off x="6285882" y="4397069"/>
            <a:ext cx="843051" cy="2934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819BF605-3D3E-8A48-8CBD-C871A01CFB99}"/>
              </a:ext>
            </a:extLst>
          </p:cNvPr>
          <p:cNvSpPr/>
          <p:nvPr/>
        </p:nvSpPr>
        <p:spPr>
          <a:xfrm>
            <a:off x="9043464" y="2749558"/>
            <a:ext cx="904869" cy="2899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315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53068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(Window)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1098826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C3C74-C267-164E-9119-5CB145404467}"/>
              </a:ext>
            </a:extLst>
          </p:cNvPr>
          <p:cNvSpPr txBox="1"/>
          <p:nvPr/>
        </p:nvSpPr>
        <p:spPr>
          <a:xfrm>
            <a:off x="323086" y="1117004"/>
            <a:ext cx="5705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내려받은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msi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파일을 실행한 후 계속 버튼을 누릅니다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E8832-7F64-AD46-9EEA-7E6EAC43F8F2}"/>
              </a:ext>
            </a:extLst>
          </p:cNvPr>
          <p:cNvSpPr txBox="1"/>
          <p:nvPr/>
        </p:nvSpPr>
        <p:spPr>
          <a:xfrm>
            <a:off x="6096000" y="1112564"/>
            <a:ext cx="702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약관 동의 화면이 나오면 동의 버튼을 누릅니다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C3DD40-3B6A-814D-8EFE-B26EA1DD7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345" y="1617237"/>
            <a:ext cx="5010292" cy="3839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8A8389-4456-0140-86D1-7E2ED7941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6483" y="1613878"/>
            <a:ext cx="4976589" cy="38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04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53068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(Window)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1098826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C3C74-C267-164E-9119-5CB145404467}"/>
              </a:ext>
            </a:extLst>
          </p:cNvPr>
          <p:cNvSpPr txBox="1"/>
          <p:nvPr/>
        </p:nvSpPr>
        <p:spPr>
          <a:xfrm>
            <a:off x="323086" y="1117004"/>
            <a:ext cx="5705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 경로를 설정한 후 계속 버튼을 누릅니다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C3DD40-3B6A-814D-8EFE-B26EA1DD7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345" y="1620843"/>
            <a:ext cx="5010292" cy="3832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8A8389-4456-0140-86D1-7E2ED7941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6483" y="1620540"/>
            <a:ext cx="4976589" cy="38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79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53068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(Window)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56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1098826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C3C74-C267-164E-9119-5CB145404467}"/>
              </a:ext>
            </a:extLst>
          </p:cNvPr>
          <p:cNvSpPr txBox="1"/>
          <p:nvPr/>
        </p:nvSpPr>
        <p:spPr>
          <a:xfrm>
            <a:off x="458550" y="984983"/>
            <a:ext cx="57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도구를 추가 설치할 수 있습니다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체크하고 계속 버튼을 누릅니다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C3DD40-3B6A-814D-8EFE-B26EA1DD7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57" y="1620843"/>
            <a:ext cx="4980468" cy="3832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8A8389-4456-0140-86D1-7E2ED7941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6483" y="1623663"/>
            <a:ext cx="4976589" cy="3819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22A441-06AC-4B8F-9CF6-18A8D6EA9F0D}"/>
              </a:ext>
            </a:extLst>
          </p:cNvPr>
          <p:cNvSpPr txBox="1"/>
          <p:nvPr/>
        </p:nvSpPr>
        <p:spPr>
          <a:xfrm>
            <a:off x="6316132" y="1058911"/>
            <a:ext cx="5705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 버튼을 누르면 설치가 시작됩니다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357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53068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(Window)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97CB7-37E0-264A-9E1F-61D5317EAAC4}"/>
              </a:ext>
            </a:extLst>
          </p:cNvPr>
          <p:cNvSpPr txBox="1"/>
          <p:nvPr/>
        </p:nvSpPr>
        <p:spPr>
          <a:xfrm>
            <a:off x="1464733" y="1318065"/>
            <a:ext cx="9262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설치가 정상적으로 완료되었는지 확인하기 위해 터미널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검색창에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cmd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실행합니다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–v,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-v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명령어를 입력하여 노드의 버전이 올바르게 설치되었는지 확인할 수 있습니다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6E2661-6757-418E-B371-C26F93C6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041" y="1994405"/>
            <a:ext cx="7965916" cy="43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01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823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(mac)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58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C3C74-C267-164E-9119-5CB145404467}"/>
              </a:ext>
            </a:extLst>
          </p:cNvPr>
          <p:cNvSpPr txBox="1"/>
          <p:nvPr/>
        </p:nvSpPr>
        <p:spPr>
          <a:xfrm>
            <a:off x="317740" y="1117005"/>
            <a:ext cx="629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 공식 사이트에 접속합니다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(https://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nodejs.org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/ko/)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EA955E4-F986-A44E-99DF-5941CCA8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40" y="1667033"/>
            <a:ext cx="5693431" cy="2920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0E8832-7F64-AD46-9EEA-7E6EAC43F8F2}"/>
              </a:ext>
            </a:extLst>
          </p:cNvPr>
          <p:cNvSpPr txBox="1"/>
          <p:nvPr/>
        </p:nvSpPr>
        <p:spPr>
          <a:xfrm>
            <a:off x="6108700" y="1117005"/>
            <a:ext cx="702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최신 버전을 설치합니다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오른쪽 초록색 버튼을 누르면 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56DEFD9-1349-2A4C-8978-A82B8761C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82" y="1654333"/>
            <a:ext cx="5515164" cy="303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48DDD9-B92D-A243-B604-26EDC1A893C2}"/>
              </a:ext>
            </a:extLst>
          </p:cNvPr>
          <p:cNvSpPr txBox="1"/>
          <p:nvPr/>
        </p:nvSpPr>
        <p:spPr>
          <a:xfrm>
            <a:off x="330440" y="4960567"/>
            <a:ext cx="54069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* </a:t>
            </a:r>
            <a:r>
              <a:rPr lang="en-US" altLang="ko-KR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LTS </a:t>
            </a:r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</a:t>
            </a:r>
            <a:endParaRPr lang="ko-KR" altLang="en-US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장기적으로 지원이 제공되는 안정적인 버전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안정성과 보안성에 초점을 두어 개발함</a:t>
            </a:r>
            <a:endParaRPr lang="en-US" altLang="ko-KR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E6366F-D918-5640-A370-D0C36AEAF92B}"/>
              </a:ext>
            </a:extLst>
          </p:cNvPr>
          <p:cNvSpPr txBox="1"/>
          <p:nvPr/>
        </p:nvSpPr>
        <p:spPr>
          <a:xfrm>
            <a:off x="6096000" y="4886167"/>
            <a:ext cx="64833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* </a:t>
            </a:r>
            <a:r>
              <a:rPr lang="en-US" altLang="ko-KR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Current </a:t>
            </a:r>
            <a:r>
              <a:rPr lang="ko-KR" altLang="en-US" sz="16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</a:t>
            </a:r>
            <a:endParaRPr lang="ko-KR" altLang="en-US" sz="1600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업데이트가 잦음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가장 최신의 버전이므로 불안정하고 숨겨져 있는 버그가 많음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 기능 개발과 기존 </a:t>
            </a:r>
            <a:r>
              <a:rPr lang="en-US" altLang="ko-KR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sz="1600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기능 개선을 우선함</a:t>
            </a: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0EF680E2-79FB-FD40-9512-A779107EDC8A}"/>
              </a:ext>
            </a:extLst>
          </p:cNvPr>
          <p:cNvSpPr/>
          <p:nvPr/>
        </p:nvSpPr>
        <p:spPr>
          <a:xfrm>
            <a:off x="6273183" y="4445000"/>
            <a:ext cx="889617" cy="2647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819BF605-3D3E-8A48-8CBD-C871A01CFB99}"/>
              </a:ext>
            </a:extLst>
          </p:cNvPr>
          <p:cNvSpPr/>
          <p:nvPr/>
        </p:nvSpPr>
        <p:spPr>
          <a:xfrm>
            <a:off x="8977451" y="2654300"/>
            <a:ext cx="939086" cy="4221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208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823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(mac)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59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1098826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C3C74-C267-164E-9119-5CB145404467}"/>
              </a:ext>
            </a:extLst>
          </p:cNvPr>
          <p:cNvSpPr txBox="1"/>
          <p:nvPr/>
        </p:nvSpPr>
        <p:spPr>
          <a:xfrm>
            <a:off x="323085" y="1117004"/>
            <a:ext cx="629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내려받은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pkg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파일을 실행한 후 계속 버튼을 누릅니다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E8832-7F64-AD46-9EEA-7E6EAC43F8F2}"/>
              </a:ext>
            </a:extLst>
          </p:cNvPr>
          <p:cNvSpPr txBox="1"/>
          <p:nvPr/>
        </p:nvSpPr>
        <p:spPr>
          <a:xfrm>
            <a:off x="6096000" y="1112564"/>
            <a:ext cx="702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약관 동의 화면이 나오면 동의 버튼을 누릅니다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EC3DD40-3B6A-814D-8EFE-B26EA1DD7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4" y="1617237"/>
            <a:ext cx="5303015" cy="383952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48A8389-4456-0140-86D1-7E2ED7941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32" y="1613878"/>
            <a:ext cx="5359692" cy="38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3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D80174-427A-4376-BFD6-D082A83A04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3452" r="95238">
                        <a14:foregroundMark x1="37381" y1="38650" x2="37381" y2="38650"/>
                        <a14:foregroundMark x1="31905" y1="21653" x2="31905" y2="21653"/>
                        <a14:foregroundMark x1="58571" y1="29569" x2="58571" y2="29569"/>
                        <a14:foregroundMark x1="95357" y1="23166" x2="95357" y2="23166"/>
                        <a14:foregroundMark x1="3452" y1="21653" x2="3452" y2="21653"/>
                        <a14:foregroundMark x1="29286" y1="23632" x2="29286" y2="23632"/>
                        <a14:backgroundMark x1="44167" y1="4424" x2="44167" y2="4424"/>
                        <a14:backgroundMark x1="43929" y1="8265" x2="43929" y2="8265"/>
                        <a14:backgroundMark x1="48214" y1="14203" x2="48214" y2="14203"/>
                        <a14:backgroundMark x1="27262" y1="92549" x2="27262" y2="92549"/>
                        <a14:backgroundMark x1="75476" y1="93364" x2="75476" y2="93364"/>
                        <a14:backgroundMark x1="78095" y1="87194" x2="78095" y2="87194"/>
                        <a14:backgroundMark x1="28214" y1="85914" x2="28214" y2="85914"/>
                        <a14:backgroundMark x1="6071" y1="84517" x2="6071" y2="84517"/>
                        <a14:backgroundMark x1="833" y1="27590" x2="833" y2="27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7" y="2595895"/>
            <a:ext cx="1579628" cy="19576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1621C7-0C2D-4097-ADC0-9127A480A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50" b="89431" l="5854" r="95122">
                        <a14:foregroundMark x1="6341" y1="84959" x2="6341" y2="84959"/>
                        <a14:foregroundMark x1="27805" y1="85772" x2="27805" y2="85772"/>
                        <a14:foregroundMark x1="38049" y1="83740" x2="38049" y2="83740"/>
                        <a14:foregroundMark x1="47805" y1="84959" x2="47805" y2="84959"/>
                        <a14:foregroundMark x1="62927" y1="85772" x2="62927" y2="85772"/>
                        <a14:foregroundMark x1="67317" y1="86585" x2="67317" y2="86585"/>
                        <a14:foregroundMark x1="77561" y1="87398" x2="77561" y2="87398"/>
                        <a14:foregroundMark x1="88293" y1="86179" x2="88293" y2="86179"/>
                        <a14:foregroundMark x1="92683" y1="86179" x2="92683" y2="86179"/>
                        <a14:foregroundMark x1="95122" y1="83740" x2="95122" y2="83740"/>
                        <a14:backgroundMark x1="25854" y1="84959" x2="25854" y2="84959"/>
                        <a14:backgroundMark x1="59512" y1="84959" x2="59512" y2="84959"/>
                        <a14:backgroundMark x1="85854" y1="84959" x2="85854" y2="84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90" y="2595895"/>
            <a:ext cx="1707950" cy="204954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150877-5FE5-411E-8F26-C65942E0BCA5}"/>
              </a:ext>
            </a:extLst>
          </p:cNvPr>
          <p:cNvCxnSpPr>
            <a:cxnSpLocks/>
          </p:cNvCxnSpPr>
          <p:nvPr/>
        </p:nvCxnSpPr>
        <p:spPr>
          <a:xfrm>
            <a:off x="2461134" y="3251200"/>
            <a:ext cx="2347933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ACB931-690B-4E43-93B9-E822EACF98D3}"/>
              </a:ext>
            </a:extLst>
          </p:cNvPr>
          <p:cNvCxnSpPr>
            <a:cxnSpLocks/>
          </p:cNvCxnSpPr>
          <p:nvPr/>
        </p:nvCxnSpPr>
        <p:spPr>
          <a:xfrm flipH="1">
            <a:off x="2472428" y="4022726"/>
            <a:ext cx="2298539" cy="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7E4C93-8922-4E71-BD98-9B0BF814505B}"/>
              </a:ext>
            </a:extLst>
          </p:cNvPr>
          <p:cNvCxnSpPr>
            <a:cxnSpLocks/>
          </p:cNvCxnSpPr>
          <p:nvPr/>
        </p:nvCxnSpPr>
        <p:spPr>
          <a:xfrm>
            <a:off x="6354066" y="3251200"/>
            <a:ext cx="640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1382EF0-924B-4F36-8259-DEFAD0072E53}"/>
              </a:ext>
            </a:extLst>
          </p:cNvPr>
          <p:cNvCxnSpPr>
            <a:cxnSpLocks/>
          </p:cNvCxnSpPr>
          <p:nvPr/>
        </p:nvCxnSpPr>
        <p:spPr>
          <a:xfrm flipH="1">
            <a:off x="6325491" y="3908425"/>
            <a:ext cx="668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EF063A-ABA1-47C4-A89A-23A223CF0225}"/>
              </a:ext>
            </a:extLst>
          </p:cNvPr>
          <p:cNvCxnSpPr>
            <a:cxnSpLocks/>
          </p:cNvCxnSpPr>
          <p:nvPr/>
        </p:nvCxnSpPr>
        <p:spPr>
          <a:xfrm>
            <a:off x="8825852" y="3270250"/>
            <a:ext cx="640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B533C22-D7E2-4775-8C2C-8D84C254137F}"/>
              </a:ext>
            </a:extLst>
          </p:cNvPr>
          <p:cNvCxnSpPr>
            <a:cxnSpLocks/>
          </p:cNvCxnSpPr>
          <p:nvPr/>
        </p:nvCxnSpPr>
        <p:spPr>
          <a:xfrm flipH="1">
            <a:off x="8797277" y="3908425"/>
            <a:ext cx="668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1740CF7-3859-44C4-860E-84C347B92655}"/>
              </a:ext>
            </a:extLst>
          </p:cNvPr>
          <p:cNvSpPr txBox="1"/>
          <p:nvPr/>
        </p:nvSpPr>
        <p:spPr>
          <a:xfrm>
            <a:off x="5253149" y="2287711"/>
            <a:ext cx="46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5F149E-88A5-4C38-98B3-EF26365224BB}"/>
              </a:ext>
            </a:extLst>
          </p:cNvPr>
          <p:cNvSpPr txBox="1"/>
          <p:nvPr/>
        </p:nvSpPr>
        <p:spPr>
          <a:xfrm>
            <a:off x="7665633" y="2287711"/>
            <a:ext cx="52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5D58DC-3F17-48BA-B387-C7C2A64377A6}"/>
              </a:ext>
            </a:extLst>
          </p:cNvPr>
          <p:cNvSpPr/>
          <p:nvPr/>
        </p:nvSpPr>
        <p:spPr>
          <a:xfrm>
            <a:off x="608530" y="2426210"/>
            <a:ext cx="1536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fontAlgn="base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(Web browser)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9113A2-D52F-4781-9CE3-7DAD498D2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515" y="3121763"/>
            <a:ext cx="1900945" cy="12604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886D4D-7D63-4B4A-95A7-95C597C6E6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17" y="2867765"/>
            <a:ext cx="1505799" cy="15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67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4823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(mac)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60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C3C74-C267-164E-9119-5CB145404467}"/>
              </a:ext>
            </a:extLst>
          </p:cNvPr>
          <p:cNvSpPr txBox="1"/>
          <p:nvPr/>
        </p:nvSpPr>
        <p:spPr>
          <a:xfrm>
            <a:off x="399284" y="1098827"/>
            <a:ext cx="629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 버튼을 누르면 설치가 시작됩니다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8F4FE3C-F690-6749-A5E9-1BC0A7705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4" y="1609694"/>
            <a:ext cx="5018994" cy="35687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3205839-9132-9548-B143-65D0CF2B3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88"/>
          <a:stretch/>
        </p:blipFill>
        <p:spPr>
          <a:xfrm>
            <a:off x="6149584" y="2369341"/>
            <a:ext cx="5630432" cy="2876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197CB7-37E0-264A-9E1F-61D5317EAAC4}"/>
              </a:ext>
            </a:extLst>
          </p:cNvPr>
          <p:cNvSpPr txBox="1"/>
          <p:nvPr/>
        </p:nvSpPr>
        <p:spPr>
          <a:xfrm>
            <a:off x="6096000" y="1098827"/>
            <a:ext cx="5803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설치가 정상적으로 완료되었는지 확인하기 위해 터미널을 실행합니다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–v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–v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명령어를 입력하여 노드의 버전이 올바르게 설치되었는지 확인할 수 있습니다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711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537422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 code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(Window)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61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3" y="1098827"/>
            <a:ext cx="59353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C3C74-C267-164E-9119-5CB145404467}"/>
              </a:ext>
            </a:extLst>
          </p:cNvPr>
          <p:cNvSpPr txBox="1"/>
          <p:nvPr/>
        </p:nvSpPr>
        <p:spPr>
          <a:xfrm>
            <a:off x="411984" y="1098827"/>
            <a:ext cx="5935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 code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공식 사이트에 접속합니다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(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2"/>
              </a:rPr>
              <a:t>https://code.visualstudio.com/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DownLoad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For Mac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버튼을 누르면 자동으로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내려받기가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실행됩니다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98CBA4-1A9F-DA42-A65E-1548A5685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04" y="2417912"/>
            <a:ext cx="5488363" cy="2852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406D58-5AFD-9540-98E3-306BCB11A1C7}"/>
              </a:ext>
            </a:extLst>
          </p:cNvPr>
          <p:cNvSpPr txBox="1"/>
          <p:nvPr/>
        </p:nvSpPr>
        <p:spPr>
          <a:xfrm>
            <a:off x="6426200" y="1136062"/>
            <a:ext cx="544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내려받은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exe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파일을 실행한 후 계속 버튼을 누릅니다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C41DB203-AD3F-3B42-A7A1-D3C50F1C9FBD}"/>
              </a:ext>
            </a:extLst>
          </p:cNvPr>
          <p:cNvSpPr/>
          <p:nvPr/>
        </p:nvSpPr>
        <p:spPr>
          <a:xfrm>
            <a:off x="1219201" y="3613791"/>
            <a:ext cx="1143000" cy="3655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812885-0992-4E1D-B8EC-57C36EEEB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894" y="2417912"/>
            <a:ext cx="5411051" cy="2852296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DB5F6A35-BD9C-4E5B-9496-053C4F21794C}"/>
              </a:ext>
            </a:extLst>
          </p:cNvPr>
          <p:cNvSpPr/>
          <p:nvPr/>
        </p:nvSpPr>
        <p:spPr>
          <a:xfrm>
            <a:off x="6096000" y="5010791"/>
            <a:ext cx="1007533" cy="33167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175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537422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 code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(Window)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3" y="1098827"/>
            <a:ext cx="59353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C3C74-C267-164E-9119-5CB145404467}"/>
              </a:ext>
            </a:extLst>
          </p:cNvPr>
          <p:cNvSpPr txBox="1"/>
          <p:nvPr/>
        </p:nvSpPr>
        <p:spPr>
          <a:xfrm>
            <a:off x="411984" y="1098827"/>
            <a:ext cx="5935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PATH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추가해야만 커맨드라인에서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Code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경로 지정 없이 실행할 수 있습니다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외의 옵션은 필요에 따라서 선택해주세요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98CBA4-1A9F-DA42-A65E-1548A5685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3653" y="2412400"/>
            <a:ext cx="3699265" cy="2852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406D58-5AFD-9540-98E3-306BCB11A1C7}"/>
              </a:ext>
            </a:extLst>
          </p:cNvPr>
          <p:cNvSpPr txBox="1"/>
          <p:nvPr/>
        </p:nvSpPr>
        <p:spPr>
          <a:xfrm>
            <a:off x="6620933" y="1310065"/>
            <a:ext cx="544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 버튼을 눌러 설치를 시작합니다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C41DB203-AD3F-3B42-A7A1-D3C50F1C9FBD}"/>
              </a:ext>
            </a:extLst>
          </p:cNvPr>
          <p:cNvSpPr/>
          <p:nvPr/>
        </p:nvSpPr>
        <p:spPr>
          <a:xfrm>
            <a:off x="1456267" y="4070193"/>
            <a:ext cx="2105720" cy="18854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B57D36-7213-4326-B265-DF163EC06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212" y="2420668"/>
            <a:ext cx="3824788" cy="28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0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5990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 code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(mac)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3" y="1098827"/>
            <a:ext cx="59353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C3C74-C267-164E-9119-5CB145404467}"/>
              </a:ext>
            </a:extLst>
          </p:cNvPr>
          <p:cNvSpPr txBox="1"/>
          <p:nvPr/>
        </p:nvSpPr>
        <p:spPr>
          <a:xfrm>
            <a:off x="411984" y="1098827"/>
            <a:ext cx="5935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 code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공식 사이트에 접속합니다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(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3"/>
              </a:rPr>
              <a:t>https://code.visualstudio.com/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DownLoad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For Mac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버튼을 누르면 자동으로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내려받기가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실행됩니다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5A98CBA4-1A9F-DA42-A65E-1548A568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4" y="2354120"/>
            <a:ext cx="5851260" cy="2979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406D58-5AFD-9540-98E3-306BCB11A1C7}"/>
              </a:ext>
            </a:extLst>
          </p:cNvPr>
          <p:cNvSpPr txBox="1"/>
          <p:nvPr/>
        </p:nvSpPr>
        <p:spPr>
          <a:xfrm>
            <a:off x="6426200" y="1136062"/>
            <a:ext cx="544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다운받은 파일을 클릭하여 압축을 해제하고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압축 해제한 파일을 실행합니다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297447-5BF7-9543-BF2B-F6D13D990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142" y="1897929"/>
            <a:ext cx="3018416" cy="4169408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C41DB203-AD3F-3B42-A7A1-D3C50F1C9FBD}"/>
              </a:ext>
            </a:extLst>
          </p:cNvPr>
          <p:cNvSpPr/>
          <p:nvPr/>
        </p:nvSpPr>
        <p:spPr>
          <a:xfrm>
            <a:off x="1270001" y="3584121"/>
            <a:ext cx="1193800" cy="34017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154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42480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 code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설치하기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(mac)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C3C74-C267-164E-9119-5CB145404467}"/>
              </a:ext>
            </a:extLst>
          </p:cNvPr>
          <p:cNvSpPr txBox="1"/>
          <p:nvPr/>
        </p:nvSpPr>
        <p:spPr>
          <a:xfrm>
            <a:off x="411984" y="1090197"/>
            <a:ext cx="8153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 화면입니다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EB7EA6D-7195-DA4E-AD43-02B384B21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4" y="1532012"/>
            <a:ext cx="7024047" cy="45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99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02105-7FA6-4ED4-91D6-0080128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1CC76-75E1-459F-9135-9C59380F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F77EB-54F8-46DF-B588-C524BD07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152" y="0"/>
            <a:ext cx="12265152" cy="6857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0864A-BD01-427E-B6D2-AF0815C36F5B}"/>
              </a:ext>
            </a:extLst>
          </p:cNvPr>
          <p:cNvSpPr txBox="1"/>
          <p:nvPr/>
        </p:nvSpPr>
        <p:spPr>
          <a:xfrm>
            <a:off x="88491" y="6532800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84B41-9E17-45B1-AB95-001FCC29D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50949" y="3489051"/>
            <a:ext cx="1312872" cy="6695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426B0B-F1CC-4FA0-ABDB-ABCD8072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2" b="22533"/>
          <a:stretch/>
        </p:blipFill>
        <p:spPr>
          <a:xfrm>
            <a:off x="1884691" y="3743701"/>
            <a:ext cx="2488362" cy="550308"/>
          </a:xfrm>
          <a:prstGeom prst="rect">
            <a:avLst/>
          </a:prstGeom>
        </p:spPr>
      </p:pic>
      <p:pic>
        <p:nvPicPr>
          <p:cNvPr id="11" name="그림 3">
            <a:extLst>
              <a:ext uri="{FF2B5EF4-FFF2-40B4-BE49-F238E27FC236}">
                <a16:creationId xmlns:a16="http://schemas.microsoft.com/office/drawing/2014/main" id="{D243828E-0A6F-4F60-92F3-87519ABC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60" y="3709265"/>
            <a:ext cx="755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CBA9766D-D99A-4C2B-983F-6CBB244D02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856" t="14033" r="51138" b="58096"/>
          <a:stretch/>
        </p:blipFill>
        <p:spPr>
          <a:xfrm>
            <a:off x="5575283" y="3627185"/>
            <a:ext cx="1904467" cy="39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FD63A0-AC2B-406E-B214-CD546C4FBBC7}"/>
              </a:ext>
            </a:extLst>
          </p:cNvPr>
          <p:cNvSpPr txBox="1"/>
          <p:nvPr/>
        </p:nvSpPr>
        <p:spPr>
          <a:xfrm>
            <a:off x="1050949" y="2735943"/>
            <a:ext cx="7503116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감사합니다</a:t>
            </a:r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kumimoji="1" lang="ko-KR" altLang="en-US" sz="44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32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0E186-550A-4752-8630-59088DB3C309}"/>
              </a:ext>
            </a:extLst>
          </p:cNvPr>
          <p:cNvSpPr txBox="1"/>
          <p:nvPr/>
        </p:nvSpPr>
        <p:spPr>
          <a:xfrm>
            <a:off x="963287" y="1337965"/>
            <a:ext cx="34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 웹사이트를 만들자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(Scripting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언어를 추가하자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C26DDC-D80B-44A7-9A32-821729D95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904" y="2478377"/>
            <a:ext cx="1914525" cy="2390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BAA64B-5264-4D6A-9099-BF2D3AD25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66" y="5363233"/>
            <a:ext cx="1978563" cy="6463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C6497-C949-4FD5-89D1-880ACD79E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84" y="3948853"/>
            <a:ext cx="1459231" cy="8247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8BF9B9-B0D6-49D9-8F79-37BE18C1F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87" y="3222831"/>
            <a:ext cx="2517160" cy="12585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661B14-CB21-4B38-82F9-63DF0C4EC6E4}"/>
              </a:ext>
            </a:extLst>
          </p:cNvPr>
          <p:cNvSpPr txBox="1"/>
          <p:nvPr/>
        </p:nvSpPr>
        <p:spPr>
          <a:xfrm>
            <a:off x="1746099" y="5055456"/>
            <a:ext cx="165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 웹 페이지 가능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5F8236D-562B-4FB4-A984-11260144DCE7}"/>
              </a:ext>
            </a:extLst>
          </p:cNvPr>
          <p:cNvCxnSpPr/>
          <p:nvPr/>
        </p:nvCxnSpPr>
        <p:spPr>
          <a:xfrm flipV="1">
            <a:off x="3022600" y="4724400"/>
            <a:ext cx="6815667" cy="160866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B4B0EA-284F-4891-8FD5-FA5DE5A02C26}"/>
              </a:ext>
            </a:extLst>
          </p:cNvPr>
          <p:cNvSpPr txBox="1"/>
          <p:nvPr/>
        </p:nvSpPr>
        <p:spPr>
          <a:xfrm>
            <a:off x="5366384" y="3673764"/>
            <a:ext cx="1533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 </a:t>
            </a:r>
            <a:r>
              <a:rPr lang="ko-KR" altLang="en-US" sz="14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인기 치솟음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D036B6-7BC5-4791-A94C-2C9DEBA45D15}"/>
              </a:ext>
            </a:extLst>
          </p:cNvPr>
          <p:cNvSpPr txBox="1"/>
          <p:nvPr/>
        </p:nvSpPr>
        <p:spPr>
          <a:xfrm>
            <a:off x="9061472" y="2953921"/>
            <a:ext cx="1553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 </a:t>
            </a:r>
            <a:r>
              <a:rPr lang="ko-KR" altLang="en-US" sz="140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인기에 편승</a:t>
            </a:r>
          </a:p>
        </p:txBody>
      </p:sp>
    </p:spTree>
    <p:extLst>
      <p:ext uri="{BB962C8B-B14F-4D97-AF65-F5344CB8AC3E}">
        <p14:creationId xmlns:p14="http://schemas.microsoft.com/office/powerpoint/2010/main" val="424828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038A6E-5AE2-4536-AB17-73A07B0A6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57" y="1734542"/>
            <a:ext cx="2291375" cy="1060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ED280-AB3E-4981-9CD3-5F7F95E57AFE}"/>
              </a:ext>
            </a:extLst>
          </p:cNvPr>
          <p:cNvSpPr txBox="1"/>
          <p:nvPr/>
        </p:nvSpPr>
        <p:spPr>
          <a:xfrm>
            <a:off x="4390586" y="1938414"/>
            <a:ext cx="741680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원래 자바스크립트는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script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형식으로 브라우저 내에서만 동작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 웹 페이지를 만들 수 있게 해주는 역할에 그침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FC3AF-98ED-4E5E-91A1-05800C008597}"/>
              </a:ext>
            </a:extLst>
          </p:cNvPr>
          <p:cNvSpPr txBox="1"/>
          <p:nvPr/>
        </p:nvSpPr>
        <p:spPr>
          <a:xfrm>
            <a:off x="4390586" y="3709777"/>
            <a:ext cx="552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Node.js</a:t>
            </a:r>
            <a:r>
              <a:rPr lang="ko-KR" altLang="ko-KR" sz="14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는 크</a:t>
            </a:r>
            <a:r>
              <a:rPr lang="ko-KR" altLang="en-US" sz="14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롬</a:t>
            </a:r>
            <a:r>
              <a:rPr lang="ko-KR" altLang="ko-KR" sz="14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v8 </a:t>
            </a:r>
            <a:r>
              <a:rPr lang="ko-KR" altLang="ko-KR" sz="14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자바스크립트 엔진으로 </a:t>
            </a:r>
            <a:r>
              <a:rPr lang="ko-KR" altLang="ko-KR" sz="1400" kern="10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빌드된</a:t>
            </a:r>
            <a:r>
              <a:rPr lang="ko-KR" altLang="ko-KR" sz="1400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 자바스크립트 </a:t>
            </a:r>
            <a:r>
              <a:rPr lang="ko-KR" altLang="ko-KR" sz="14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런타</a:t>
            </a:r>
            <a:r>
              <a:rPr lang="ko-KR" altLang="en-US" sz="14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임</a:t>
            </a:r>
            <a:endParaRPr lang="ko-KR" altLang="en-US" sz="1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FEB12E-26C7-4E60-925A-7D63CFFA3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80" y="3087495"/>
            <a:ext cx="1402376" cy="1356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818C8-8810-4358-83CC-2978F6DF9ADF}"/>
              </a:ext>
            </a:extLst>
          </p:cNvPr>
          <p:cNvSpPr txBox="1"/>
          <p:nvPr/>
        </p:nvSpPr>
        <p:spPr>
          <a:xfrm>
            <a:off x="1064111" y="5325792"/>
            <a:ext cx="4540822" cy="34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Node.js</a:t>
            </a:r>
            <a:r>
              <a:rPr lang="ko-KR" altLang="en-US" sz="16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6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JS</a:t>
            </a:r>
            <a:r>
              <a:rPr lang="ko-KR" altLang="ko-KR" sz="16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를 브라우저 밖에서 사용 가능하게 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CFF61-7F7E-49B2-9CFF-918BE979BE91}"/>
              </a:ext>
            </a:extLst>
          </p:cNvPr>
          <p:cNvSpPr txBox="1"/>
          <p:nvPr/>
        </p:nvSpPr>
        <p:spPr>
          <a:xfrm>
            <a:off x="7366001" y="5334000"/>
            <a:ext cx="287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JS</a:t>
            </a:r>
            <a:r>
              <a:rPr lang="ko-KR" altLang="ko-KR" sz="16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를 활용가능한 범위</a:t>
            </a:r>
            <a:r>
              <a:rPr lang="ko-KR" altLang="en-US" sz="1600" b="1" kern="10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Times New Roman" panose="02020603050405020304" pitchFamily="18" charset="0"/>
              </a:rPr>
              <a:t>가 늘어남</a:t>
            </a:r>
            <a:endParaRPr lang="en-US" altLang="ko-KR" sz="1600" b="1" kern="100" dirty="0">
              <a:latin typeface="나눔스퀘어OTF" panose="020B0600000101010101" pitchFamily="34" charset="-127"/>
              <a:ea typeface="나눔스퀘어OTF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CB52A2-2B56-4B18-9956-61EF64BD1974}"/>
              </a:ext>
            </a:extLst>
          </p:cNvPr>
          <p:cNvSpPr/>
          <p:nvPr/>
        </p:nvSpPr>
        <p:spPr>
          <a:xfrm>
            <a:off x="1064110" y="5190500"/>
            <a:ext cx="4540823" cy="5847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0F165B8-99ED-4073-8C9A-BDB7FA04DD60}"/>
              </a:ext>
            </a:extLst>
          </p:cNvPr>
          <p:cNvSpPr/>
          <p:nvPr/>
        </p:nvSpPr>
        <p:spPr>
          <a:xfrm>
            <a:off x="7266563" y="5207675"/>
            <a:ext cx="3045837" cy="5847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0A93-3C70-403A-BD8B-1E9D5E25DED7}"/>
              </a:ext>
            </a:extLst>
          </p:cNvPr>
          <p:cNvSpPr/>
          <p:nvPr/>
        </p:nvSpPr>
        <p:spPr>
          <a:xfrm>
            <a:off x="5970081" y="5334000"/>
            <a:ext cx="931333" cy="33855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99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427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3D756-B5BD-48F5-9D49-6CB8B1CBBD75}"/>
              </a:ext>
            </a:extLst>
          </p:cNvPr>
          <p:cNvSpPr txBox="1"/>
          <p:nvPr/>
        </p:nvSpPr>
        <p:spPr>
          <a:xfrm>
            <a:off x="1566336" y="5417184"/>
            <a:ext cx="3280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대부분의 개발자는 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웹페이지 개발자</a:t>
            </a:r>
            <a:endParaRPr lang="en-US" altLang="ko-KR" sz="1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현재 가장 인기있는 프로그래밍 언어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C56FA-D673-49F4-AC01-43D2DBCDA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78" y="1620211"/>
            <a:ext cx="3589869" cy="3387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5F0AE-CA88-4D92-949E-DCC7CA4527A4}"/>
              </a:ext>
            </a:extLst>
          </p:cNvPr>
          <p:cNvSpPr txBox="1"/>
          <p:nvPr/>
        </p:nvSpPr>
        <p:spPr>
          <a:xfrm>
            <a:off x="1874666" y="5023364"/>
            <a:ext cx="29722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출처 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https://zdnet.co.kr/view/?no=20201022110455</a:t>
            </a:r>
            <a:endParaRPr lang="ko-KR" altLang="en-US" sz="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DA3BB-7CD7-4516-B5D8-3FA123B574E4}"/>
              </a:ext>
            </a:extLst>
          </p:cNvPr>
          <p:cNvSpPr/>
          <p:nvPr/>
        </p:nvSpPr>
        <p:spPr>
          <a:xfrm>
            <a:off x="1676401" y="2120321"/>
            <a:ext cx="1858124" cy="1995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2E5519-98AB-42DB-8990-B04A51086A2F}"/>
              </a:ext>
            </a:extLst>
          </p:cNvPr>
          <p:cNvSpPr txBox="1"/>
          <p:nvPr/>
        </p:nvSpPr>
        <p:spPr>
          <a:xfrm>
            <a:off x="6601882" y="1905246"/>
            <a:ext cx="3987802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개발자들이 다른 영역을 개발 할 때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또 다른 언어를 배워야할 필요성이 사라지게 함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(JS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활용성을 브라우저 밖까지 끌어냄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05867B3-00A4-4172-97F3-E3EEAA8C3EBF}"/>
              </a:ext>
            </a:extLst>
          </p:cNvPr>
          <p:cNvSpPr/>
          <p:nvPr/>
        </p:nvSpPr>
        <p:spPr>
          <a:xfrm>
            <a:off x="6976533" y="3565477"/>
            <a:ext cx="3280576" cy="22097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98C36C-2D62-4816-B3D1-B24146648514}"/>
              </a:ext>
            </a:extLst>
          </p:cNvPr>
          <p:cNvSpPr txBox="1"/>
          <p:nvPr/>
        </p:nvSpPr>
        <p:spPr>
          <a:xfrm>
            <a:off x="7260165" y="3975944"/>
            <a:ext cx="2865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Javascript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프로그래밍 언어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65B474-6762-4A5F-81B1-4567B40F8667}"/>
              </a:ext>
            </a:extLst>
          </p:cNvPr>
          <p:cNvSpPr txBox="1"/>
          <p:nvPr/>
        </p:nvSpPr>
        <p:spPr>
          <a:xfrm>
            <a:off x="7260166" y="5092663"/>
            <a:ext cx="2087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: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런타임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0261F-B1D5-4D69-BDAC-A9C6FAAEF97E}"/>
              </a:ext>
            </a:extLst>
          </p:cNvPr>
          <p:cNvSpPr txBox="1"/>
          <p:nvPr/>
        </p:nvSpPr>
        <p:spPr>
          <a:xfrm>
            <a:off x="7260166" y="4525840"/>
            <a:ext cx="2256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Javascript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엔진 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V8</a:t>
            </a:r>
            <a:endParaRPr lang="ko-KR" altLang="en-US" sz="16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133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5623</Words>
  <Application>Microsoft Office PowerPoint</Application>
  <PresentationFormat>와이드스크린</PresentationFormat>
  <Paragraphs>926</Paragraphs>
  <Slides>65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나눔스퀘어OTF</vt:lpstr>
      <vt:lpstr>Arial</vt:lpstr>
      <vt:lpstr>NanumSquareOTF ExtraBold</vt:lpstr>
      <vt:lpstr>Symbol</vt:lpstr>
      <vt:lpstr>Arial</vt:lpstr>
      <vt:lpstr>NanumSquareOTF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wdlab</cp:lastModifiedBy>
  <cp:revision>141</cp:revision>
  <dcterms:created xsi:type="dcterms:W3CDTF">2021-08-09T07:59:48Z</dcterms:created>
  <dcterms:modified xsi:type="dcterms:W3CDTF">2022-08-24T07:07:13Z</dcterms:modified>
</cp:coreProperties>
</file>